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54"/>
  </p:notesMasterIdLst>
  <p:sldIdLst>
    <p:sldId id="256" r:id="rId2"/>
    <p:sldId id="312" r:id="rId3"/>
    <p:sldId id="385" r:id="rId4"/>
    <p:sldId id="387" r:id="rId5"/>
    <p:sldId id="269" r:id="rId6"/>
    <p:sldId id="270" r:id="rId7"/>
    <p:sldId id="260" r:id="rId8"/>
    <p:sldId id="261" r:id="rId9"/>
    <p:sldId id="262" r:id="rId10"/>
    <p:sldId id="400" r:id="rId11"/>
    <p:sldId id="401" r:id="rId12"/>
    <p:sldId id="273" r:id="rId13"/>
    <p:sldId id="266" r:id="rId14"/>
    <p:sldId id="267" r:id="rId15"/>
    <p:sldId id="268" r:id="rId16"/>
    <p:sldId id="397" r:id="rId17"/>
    <p:sldId id="396" r:id="rId18"/>
    <p:sldId id="398" r:id="rId19"/>
    <p:sldId id="275" r:id="rId20"/>
    <p:sldId id="277" r:id="rId21"/>
    <p:sldId id="280" r:id="rId22"/>
    <p:sldId id="278" r:id="rId23"/>
    <p:sldId id="282" r:id="rId24"/>
    <p:sldId id="281" r:id="rId25"/>
    <p:sldId id="283" r:id="rId26"/>
    <p:sldId id="284" r:id="rId27"/>
    <p:sldId id="395" r:id="rId28"/>
    <p:sldId id="344" r:id="rId29"/>
    <p:sldId id="374" r:id="rId30"/>
    <p:sldId id="351" r:id="rId31"/>
    <p:sldId id="352" r:id="rId32"/>
    <p:sldId id="353" r:id="rId33"/>
    <p:sldId id="356" r:id="rId34"/>
    <p:sldId id="365" r:id="rId35"/>
    <p:sldId id="357" r:id="rId36"/>
    <p:sldId id="366" r:id="rId37"/>
    <p:sldId id="358" r:id="rId38"/>
    <p:sldId id="346" r:id="rId39"/>
    <p:sldId id="399" r:id="rId40"/>
    <p:sldId id="349" r:id="rId41"/>
    <p:sldId id="350" r:id="rId42"/>
    <p:sldId id="345" r:id="rId43"/>
    <p:sldId id="286" r:id="rId44"/>
    <p:sldId id="287" r:id="rId45"/>
    <p:sldId id="389" r:id="rId46"/>
    <p:sldId id="360" r:id="rId47"/>
    <p:sldId id="354" r:id="rId48"/>
    <p:sldId id="361" r:id="rId49"/>
    <p:sldId id="362" r:id="rId50"/>
    <p:sldId id="363" r:id="rId51"/>
    <p:sldId id="364" r:id="rId52"/>
    <p:sldId id="39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21"/>
    <p:restoredTop sz="86447"/>
  </p:normalViewPr>
  <p:slideViewPr>
    <p:cSldViewPr snapToGrid="0" snapToObjects="1">
      <p:cViewPr varScale="1">
        <p:scale>
          <a:sx n="106" d="100"/>
          <a:sy n="106" d="100"/>
        </p:scale>
        <p:origin x="42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AA9AC-8F5D-3D45-8471-C7F9B6B68350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FFA41-AD95-1042-AF88-5AF534501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2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FFA41-AD95-1042-AF88-5AF534501C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0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FFA41-AD95-1042-AF88-5AF534501C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FFA41-AD95-1042-AF88-5AF534501C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FFA41-AD95-1042-AF88-5AF534501C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98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RasterModelGrid</a:t>
            </a:r>
            <a:r>
              <a:rPr lang="en-US" dirty="0"/>
              <a:t> is class</a:t>
            </a:r>
            <a:r>
              <a:rPr lang="en-US" baseline="0" dirty="0"/>
              <a:t>. The </a:t>
            </a:r>
            <a:r>
              <a:rPr lang="en-US" baseline="0" dirty="0" err="1"/>
              <a:t>Landlab</a:t>
            </a:r>
            <a:r>
              <a:rPr lang="en-US" baseline="0" dirty="0"/>
              <a:t> team created it. That class includes attributes (data) and methods (functions).</a:t>
            </a:r>
          </a:p>
          <a:p>
            <a:r>
              <a:rPr lang="en-US" baseline="0" dirty="0" err="1"/>
              <a:t>Rg</a:t>
            </a:r>
            <a:r>
              <a:rPr lang="en-US" baseline="0" dirty="0"/>
              <a:t> is an object of type </a:t>
            </a:r>
            <a:r>
              <a:rPr lang="en-US" baseline="0" dirty="0" err="1"/>
              <a:t>RasterModelGrid</a:t>
            </a:r>
            <a:r>
              <a:rPr lang="en-US" baseline="0" dirty="0"/>
              <a:t> (that line is ”instantiating” an object.</a:t>
            </a:r>
            <a:endParaRPr lang="en-US" dirty="0"/>
          </a:p>
          <a:p>
            <a:r>
              <a:rPr lang="en-US" dirty="0"/>
              <a:t>Have students open up </a:t>
            </a:r>
            <a:r>
              <a:rPr lang="en-US" dirty="0" err="1"/>
              <a:t>spyder</a:t>
            </a:r>
            <a:r>
              <a:rPr lang="en-US" baseline="0" dirty="0"/>
              <a:t> here. Show them the “?”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FFA41-AD95-1042-AF88-5AF534501C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2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show them the ‘click’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FFA41-AD95-1042-AF88-5AF534501C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2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operations that we think of operate</a:t>
            </a:r>
            <a:r>
              <a:rPr lang="en-US" baseline="0" dirty="0"/>
              <a:t> on a grid, and most components require a grid. However there are a few exceptions, such as the uniform rainfall generator component, which creates a time series so does not need a grid. Similarly, you can imagine cases in which you might not update values through time </a:t>
            </a:r>
            <a:r>
              <a:rPr lang="is-IS" baseline="0" dirty="0"/>
              <a:t>… we will see an example of this with the ecohydrology model, in which we calculate radiation, PET, and soil moisture all at a given time. Similarly, one might want to create data but visualize them outside of Landlab, say netCDF data visualized with paraview.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FFA41-AD95-1042-AF88-5AF534501C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9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FFA41-AD95-1042-AF88-5AF534501C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0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3FB0A5E-F68F-264D-902E-F91F561AE04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5998426-7C70-6047-B2C9-F162CCA9BE0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6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ject_(computer_science)" TargetMode="External"/><Relationship Id="rId7" Type="http://schemas.openxmlformats.org/officeDocument/2006/relationships/image" Target="../media/image38.tiff"/><Relationship Id="rId2" Type="http://schemas.openxmlformats.org/officeDocument/2006/relationships/hyperlink" Target="https://en.wikipedia.org/wiki/Programming_paradig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hyperlink" Target="https://en.wikipedia.org/wiki/Method_(computer_science)" TargetMode="External"/><Relationship Id="rId4" Type="http://schemas.openxmlformats.org/officeDocument/2006/relationships/hyperlink" Target="https://en.wikipedia.org/wiki/Dat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iff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andlab.github.io/#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ndlabBetas_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97" y="2711973"/>
            <a:ext cx="2890249" cy="3073982"/>
          </a:xfrm>
          <a:prstGeom prst="rect">
            <a:avLst/>
          </a:prstGeom>
        </p:spPr>
      </p:pic>
      <p:pic>
        <p:nvPicPr>
          <p:cNvPr id="5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67" y="3220264"/>
            <a:ext cx="2532706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3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b="28821"/>
          <a:stretch/>
        </p:blipFill>
        <p:spPr>
          <a:xfrm>
            <a:off x="9159240" y="2316404"/>
            <a:ext cx="2320214" cy="21713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0" y="149352"/>
            <a:ext cx="121920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Modeling Earth Surface Dynamics with </a:t>
            </a:r>
            <a:r>
              <a:rPr lang="en-US" sz="4800" b="1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Landlab</a:t>
            </a:r>
            <a:endParaRPr lang="en-US" sz="3600" dirty="0"/>
          </a:p>
          <a:p>
            <a:pPr algn="ctr"/>
            <a:r>
              <a:rPr lang="en-US" sz="3500" dirty="0">
                <a:solidFill>
                  <a:schemeClr val="accent5">
                    <a:lumMod val="50000"/>
                  </a:schemeClr>
                </a:solidFill>
              </a:rPr>
              <a:t>Nicole Gasparini (She/Her), Tulane University</a:t>
            </a:r>
          </a:p>
          <a:p>
            <a:pPr algn="ctr"/>
            <a:r>
              <a:rPr lang="en-US" sz="3500" dirty="0">
                <a:solidFill>
                  <a:schemeClr val="accent5">
                    <a:lumMod val="50000"/>
                  </a:schemeClr>
                </a:solidFill>
              </a:rPr>
              <a:t>Huge thanks to Katy Barnhart, CU Boulder and Mark Piper, CSDMS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578" y="5645030"/>
            <a:ext cx="2793538" cy="5654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6BBF0F-DBC4-DF42-BD05-5ED7CF3D0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785" y="4515347"/>
            <a:ext cx="3533951" cy="8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6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62" y="5541370"/>
            <a:ext cx="3675244" cy="12035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38419"/>
            <a:ext cx="5600700" cy="248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68" y="1990720"/>
            <a:ext cx="3911272" cy="1578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68" y="138420"/>
            <a:ext cx="3911272" cy="1578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68" y="3851212"/>
            <a:ext cx="4124632" cy="1480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33" y="5298493"/>
            <a:ext cx="3659292" cy="1440455"/>
          </a:xfrm>
          <a:prstGeom prst="rect">
            <a:avLst/>
          </a:prstGeom>
        </p:spPr>
      </p:pic>
      <p:pic>
        <p:nvPicPr>
          <p:cNvPr id="7" name="Shape 100" descr="LandlabBetas_07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3B885-C5D2-8F41-943F-8380D9B0E9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659035"/>
            <a:ext cx="5059120" cy="32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56" y="361505"/>
            <a:ext cx="8572500" cy="215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87" y="3087958"/>
            <a:ext cx="7378700" cy="2870200"/>
          </a:xfrm>
          <a:prstGeom prst="rect">
            <a:avLst/>
          </a:prstGeom>
        </p:spPr>
      </p:pic>
      <p:pic>
        <p:nvPicPr>
          <p:cNvPr id="4" name="Shape 100" descr="LandlabBetas_0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950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1"/>
            <a:ext cx="10058400" cy="136068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build numerical models?</a:t>
            </a:r>
          </a:p>
          <a:p>
            <a:r>
              <a:rPr lang="en-US" dirty="0"/>
              <a:t>What are numerical models?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236061" y="5506193"/>
            <a:ext cx="990600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41261" y="2077193"/>
            <a:ext cx="2514600" cy="1447800"/>
            <a:chOff x="3962400" y="2362200"/>
            <a:chExt cx="2514600" cy="1447800"/>
          </a:xfrm>
        </p:grpSpPr>
        <p:sp>
          <p:nvSpPr>
            <p:cNvPr id="7" name="TextBox 6"/>
            <p:cNvSpPr txBox="1"/>
            <p:nvPr/>
          </p:nvSpPr>
          <p:spPr>
            <a:xfrm>
              <a:off x="4572000" y="2362200"/>
              <a:ext cx="1905000" cy="64633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NUMERICAL ALGORITHM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962400" y="3124200"/>
              <a:ext cx="83820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9027261" y="701823"/>
            <a:ext cx="2133600" cy="1221601"/>
            <a:chOff x="6248400" y="986830"/>
            <a:chExt cx="2133600" cy="1221601"/>
          </a:xfrm>
        </p:grpSpPr>
        <p:sp>
          <p:nvSpPr>
            <p:cNvPr id="10" name="TextBox 9"/>
            <p:cNvSpPr txBox="1"/>
            <p:nvPr/>
          </p:nvSpPr>
          <p:spPr>
            <a:xfrm>
              <a:off x="6934200" y="986830"/>
              <a:ext cx="1447800" cy="36933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248400" y="1522631"/>
              <a:ext cx="83820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79061" y="3753593"/>
            <a:ext cx="2286000" cy="1524000"/>
            <a:chOff x="1600200" y="4038600"/>
            <a:chExt cx="2286000" cy="1524000"/>
          </a:xfrm>
        </p:grpSpPr>
        <p:sp>
          <p:nvSpPr>
            <p:cNvPr id="13" name="TextBox 12"/>
            <p:cNvSpPr txBox="1"/>
            <p:nvPr/>
          </p:nvSpPr>
          <p:spPr>
            <a:xfrm>
              <a:off x="2438400" y="4038600"/>
              <a:ext cx="1447800" cy="64633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DYNAMICAL MODEL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600200" y="4876800"/>
              <a:ext cx="83820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ttp://press.princeton.edu/images/k95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661" y="2874492"/>
            <a:ext cx="2183010" cy="343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06" y="1754858"/>
            <a:ext cx="1841500" cy="2413000"/>
          </a:xfrm>
          <a:prstGeom prst="rect">
            <a:avLst/>
          </a:prstGeom>
        </p:spPr>
      </p:pic>
      <p:pic>
        <p:nvPicPr>
          <p:cNvPr id="17" name="Picture 16" descr="Screen Shot 2016-05-19 at 8.33.5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55" y="1783195"/>
            <a:ext cx="2150533" cy="2356326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7979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7FB53BC-A993-D349-8CDD-E0E491B66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73"/>
            <a:ext cx="12192000" cy="6657654"/>
          </a:xfrm>
          <a:prstGeom prst="rect">
            <a:avLst/>
          </a:prstGeom>
        </p:spPr>
      </p:pic>
      <p:sp>
        <p:nvSpPr>
          <p:cNvPr id="2" name="Shape 103"/>
          <p:cNvSpPr txBox="1"/>
          <p:nvPr/>
        </p:nvSpPr>
        <p:spPr>
          <a:xfrm>
            <a:off x="949229" y="0"/>
            <a:ext cx="10496030" cy="54347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landlab.github.io</a:t>
            </a:r>
            <a:endParaRPr lang="en-US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380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20F48D-0381-C941-B0E0-7BC93DBB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73"/>
            <a:ext cx="12192000" cy="6657654"/>
          </a:xfrm>
          <a:prstGeom prst="rect">
            <a:avLst/>
          </a:prstGeom>
        </p:spPr>
      </p:pic>
      <p:pic>
        <p:nvPicPr>
          <p:cNvPr id="4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hape 103"/>
          <p:cNvSpPr txBox="1"/>
          <p:nvPr/>
        </p:nvSpPr>
        <p:spPr>
          <a:xfrm>
            <a:off x="1106905" y="0"/>
            <a:ext cx="10130589" cy="54347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800" b="1" dirty="0"/>
              <a:t>https://landlab.readthedocs.io/en/latest/user_guide/index.html</a:t>
            </a:r>
            <a:endParaRPr lang="en-US"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448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CDB6B9-D780-E340-B7FD-A37D5A093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73"/>
            <a:ext cx="12192000" cy="6657654"/>
          </a:xfrm>
          <a:prstGeom prst="rect">
            <a:avLst/>
          </a:prstGeom>
        </p:spPr>
      </p:pic>
      <p:sp>
        <p:nvSpPr>
          <p:cNvPr id="2" name="Shape 103"/>
          <p:cNvSpPr txBox="1"/>
          <p:nvPr/>
        </p:nvSpPr>
        <p:spPr>
          <a:xfrm>
            <a:off x="592666" y="0"/>
            <a:ext cx="11006667" cy="627529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800" b="1" dirty="0"/>
              <a:t>https://landlab.readthedocs.io/en/latest/  (Reference Manual)</a:t>
            </a:r>
            <a:endParaRPr lang="en-US"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643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DCACFB-B58E-3A41-93FF-0BCFCF0C4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173"/>
            <a:ext cx="12192000" cy="6657654"/>
          </a:xfrm>
          <a:prstGeom prst="rect">
            <a:avLst/>
          </a:prstGeom>
        </p:spPr>
      </p:pic>
      <p:pic>
        <p:nvPicPr>
          <p:cNvPr id="4" name="Shape 100" descr="LandlabBetas_07.jpg">
            <a:extLst>
              <a:ext uri="{FF2B5EF4-FFF2-40B4-BE49-F238E27FC236}">
                <a16:creationId xmlns:a16="http://schemas.microsoft.com/office/drawing/2014/main" id="{4F72B8AB-E2A7-ED46-9508-3E01BDEB92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15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C84551-9BD9-6442-B997-329F56BB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73"/>
            <a:ext cx="12192000" cy="6657654"/>
          </a:xfrm>
          <a:prstGeom prst="rect">
            <a:avLst/>
          </a:prstGeom>
        </p:spPr>
      </p:pic>
      <p:pic>
        <p:nvPicPr>
          <p:cNvPr id="4" name="Shape 100" descr="LandlabBetas_07.jpg">
            <a:extLst>
              <a:ext uri="{FF2B5EF4-FFF2-40B4-BE49-F238E27FC236}">
                <a16:creationId xmlns:a16="http://schemas.microsoft.com/office/drawing/2014/main" id="{E1CE6A24-703F-6F4F-96E6-687D75F8B0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823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79BF1B-B2DB-694D-BC2E-6F5CFC4F7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73"/>
            <a:ext cx="12192000" cy="6657654"/>
          </a:xfrm>
          <a:prstGeom prst="rect">
            <a:avLst/>
          </a:prstGeom>
        </p:spPr>
      </p:pic>
      <p:pic>
        <p:nvPicPr>
          <p:cNvPr id="2" name="Shape 100" descr="LandlabBetas_07.jpg">
            <a:extLst>
              <a:ext uri="{FF2B5EF4-FFF2-40B4-BE49-F238E27FC236}">
                <a16:creationId xmlns:a16="http://schemas.microsoft.com/office/drawing/2014/main" id="{C87E242D-3CBA-ED46-B3C9-82DBB8D344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3606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A71232-E541-F14D-91AA-C31519E2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73"/>
            <a:ext cx="12192000" cy="6657654"/>
          </a:xfrm>
          <a:prstGeom prst="rect">
            <a:avLst/>
          </a:prstGeom>
        </p:spPr>
      </p:pic>
      <p:pic>
        <p:nvPicPr>
          <p:cNvPr id="4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03"/>
          <p:cNvSpPr txBox="1"/>
          <p:nvPr/>
        </p:nvSpPr>
        <p:spPr>
          <a:xfrm>
            <a:off x="1596572" y="0"/>
            <a:ext cx="9316070" cy="54347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800" b="1" dirty="0"/>
              <a:t>https://github.com/landlab/landlab/tree/master/notebooks</a:t>
            </a:r>
            <a:endParaRPr lang="en-US"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415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1"/>
            <a:ext cx="10058400" cy="134031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Material in this presentation comes from the </a:t>
            </a:r>
            <a:r>
              <a:rPr lang="en-US" dirty="0" err="1"/>
              <a:t>Landlab</a:t>
            </a:r>
            <a:r>
              <a:rPr lang="en-US" dirty="0"/>
              <a:t> team (in no particular order):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766" y="1852551"/>
            <a:ext cx="10913424" cy="424961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b="1" dirty="0">
                <a:solidFill>
                  <a:srgbClr val="00B050"/>
                </a:solidFill>
              </a:rPr>
              <a:t>Tulane Team </a:t>
            </a:r>
            <a:r>
              <a:rPr lang="en-US" sz="2400" dirty="0"/>
              <a:t>: Jordan Adams(*) &amp; Nathan Lyons</a:t>
            </a:r>
            <a:r>
              <a:rPr lang="en-US" sz="2400" baseline="30000" dirty="0"/>
              <a:t>#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400" b="1" dirty="0">
                <a:solidFill>
                  <a:srgbClr val="00B050"/>
                </a:solidFill>
              </a:rPr>
              <a:t>University of Colorado Boulder </a:t>
            </a:r>
            <a:r>
              <a:rPr lang="en-US" sz="2400" dirty="0"/>
              <a:t>: Greg Tucker, Eric Hutton, Katy Barnhart</a:t>
            </a:r>
            <a:r>
              <a:rPr lang="en-US" sz="2400" baseline="30000" dirty="0"/>
              <a:t>#</a:t>
            </a:r>
            <a:r>
              <a:rPr lang="en-US" sz="2400" dirty="0"/>
              <a:t>, &amp; Margaux </a:t>
            </a:r>
            <a:r>
              <a:rPr lang="en-US" sz="2400" dirty="0" err="1"/>
              <a:t>Mouchene</a:t>
            </a:r>
            <a:r>
              <a:rPr lang="en-US" sz="2400"/>
              <a:t> (</a:t>
            </a:r>
            <a:r>
              <a:rPr lang="en-US" sz="2400" baseline="30000"/>
              <a:t>#)</a:t>
            </a:r>
            <a:endParaRPr lang="en-US" sz="2400" dirty="0"/>
          </a:p>
          <a:p>
            <a:pPr marL="0" indent="0">
              <a:spcBef>
                <a:spcPts val="600"/>
              </a:spcBef>
              <a:buNone/>
            </a:pPr>
            <a:endParaRPr lang="en-US" sz="2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400" b="1" dirty="0">
                <a:solidFill>
                  <a:srgbClr val="00B050"/>
                </a:solidFill>
              </a:rPr>
              <a:t>University of Washington </a:t>
            </a:r>
            <a:r>
              <a:rPr lang="en-US" sz="2400" dirty="0"/>
              <a:t>: </a:t>
            </a:r>
            <a:r>
              <a:rPr lang="en-US" sz="2400" dirty="0" err="1"/>
              <a:t>Erkan</a:t>
            </a:r>
            <a:r>
              <a:rPr lang="en-US" sz="2400" dirty="0"/>
              <a:t> </a:t>
            </a:r>
            <a:r>
              <a:rPr lang="en-US" sz="2400" dirty="0" err="1"/>
              <a:t>Istanbulluoglu</a:t>
            </a:r>
            <a:r>
              <a:rPr lang="en-US" sz="2400" dirty="0"/>
              <a:t>, Sai </a:t>
            </a:r>
            <a:r>
              <a:rPr lang="en-US" sz="2400" dirty="0" err="1"/>
              <a:t>Nudurupati</a:t>
            </a:r>
            <a:r>
              <a:rPr lang="en-US" sz="2400" dirty="0"/>
              <a:t>*, and Christina </a:t>
            </a:r>
            <a:r>
              <a:rPr lang="en-US" sz="2400" dirty="0" err="1"/>
              <a:t>Bandaragoda</a:t>
            </a:r>
            <a:endParaRPr lang="en-US" sz="2400" dirty="0"/>
          </a:p>
          <a:p>
            <a:pPr marL="0" indent="0">
              <a:spcBef>
                <a:spcPts val="600"/>
              </a:spcBef>
              <a:buNone/>
            </a:pPr>
            <a:endParaRPr lang="en-US" sz="2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400" b="1" dirty="0">
                <a:solidFill>
                  <a:srgbClr val="00B050"/>
                </a:solidFill>
              </a:rPr>
              <a:t>Cardiff</a:t>
            </a:r>
            <a:r>
              <a:rPr lang="en-US" sz="2400" dirty="0"/>
              <a:t> : Dan </a:t>
            </a:r>
            <a:r>
              <a:rPr lang="en-US" sz="2400" dirty="0" err="1"/>
              <a:t>Hobley</a:t>
            </a:r>
            <a:r>
              <a:rPr lang="en-US" sz="2400" dirty="0"/>
              <a:t>(</a:t>
            </a:r>
            <a:r>
              <a:rPr lang="en-US" sz="2400" baseline="30000" dirty="0"/>
              <a:t>#</a:t>
            </a:r>
            <a:r>
              <a:rPr lang="en-US" sz="2400" dirty="0"/>
              <a:t>)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73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26" y="0"/>
            <a:ext cx="8059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25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127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28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1BBFA8-12C4-AB40-9BA1-D1DD1C691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173"/>
            <a:ext cx="12192000" cy="6657654"/>
          </a:xfrm>
          <a:prstGeom prst="rect">
            <a:avLst/>
          </a:prstGeom>
        </p:spPr>
      </p:pic>
      <p:pic>
        <p:nvPicPr>
          <p:cNvPr id="4" name="Shape 100" descr="LandlabBetas_0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03"/>
          <p:cNvSpPr txBox="1"/>
          <p:nvPr/>
        </p:nvSpPr>
        <p:spPr>
          <a:xfrm>
            <a:off x="1393372" y="0"/>
            <a:ext cx="9144000" cy="54347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https://</a:t>
            </a:r>
            <a:r>
              <a:rPr lang="en-US" sz="28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github.com</a:t>
            </a: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/</a:t>
            </a:r>
            <a:r>
              <a:rPr lang="en-US" sz="28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landlab</a:t>
            </a:r>
            <a:endParaRPr lang="en-US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444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0"/>
            <a:ext cx="7873733" cy="6858000"/>
          </a:xfrm>
          <a:prstGeom prst="rect">
            <a:avLst/>
          </a:prstGeom>
        </p:spPr>
      </p:pic>
      <p:pic>
        <p:nvPicPr>
          <p:cNvPr id="4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03"/>
          <p:cNvSpPr txBox="1"/>
          <p:nvPr/>
        </p:nvSpPr>
        <p:spPr>
          <a:xfrm>
            <a:off x="1393372" y="29028"/>
            <a:ext cx="9144000" cy="54347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https://</a:t>
            </a:r>
            <a:r>
              <a:rPr lang="en-US" sz="28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github.com</a:t>
            </a: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/</a:t>
            </a:r>
            <a:r>
              <a:rPr lang="en-US" sz="28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landlab</a:t>
            </a: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/</a:t>
            </a:r>
            <a:r>
              <a:rPr lang="en-US" sz="28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landlab</a:t>
            </a:r>
            <a:r>
              <a:rPr lang="en-US" sz="2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/issues</a:t>
            </a:r>
            <a:endParaRPr lang="en-US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960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20566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average undergrad knows nothing about </a:t>
            </a:r>
            <a:r>
              <a:rPr lang="en-US" dirty="0" err="1"/>
              <a:t>Landlab</a:t>
            </a:r>
            <a:r>
              <a:rPr lang="en-US" dirty="0"/>
              <a:t> and numerical modeling.</a:t>
            </a:r>
          </a:p>
          <a:p>
            <a:r>
              <a:rPr lang="en-US" dirty="0"/>
              <a:t>Maybe even nothing about coding.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39288" y="2477888"/>
            <a:ext cx="10913424" cy="95111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 Step in their shoes!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 They can still learn from models.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9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0"/>
            <a:ext cx="7647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60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0"/>
            <a:ext cx="7331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5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7855F0D-0E97-264F-9E30-EBF6F7C0F8D5}"/>
              </a:ext>
            </a:extLst>
          </p:cNvPr>
          <p:cNvSpPr txBox="1">
            <a:spLocks/>
          </p:cNvSpPr>
          <p:nvPr/>
        </p:nvSpPr>
        <p:spPr>
          <a:xfrm>
            <a:off x="223086" y="365316"/>
            <a:ext cx="10036035" cy="8167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Take ~10 minutes to play with this notebook.</a:t>
            </a:r>
          </a:p>
        </p:txBody>
      </p:sp>
    </p:spTree>
    <p:extLst>
      <p:ext uri="{BB962C8B-B14F-4D97-AF65-F5344CB8AC3E}">
        <p14:creationId xmlns:p14="http://schemas.microsoft.com/office/powerpoint/2010/main" val="4272249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70094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</a:t>
            </a:r>
            <a:r>
              <a:rPr lang="en-US" dirty="0" err="1"/>
              <a:t>Landlab</a:t>
            </a:r>
            <a:r>
              <a:rPr lang="en-US" dirty="0"/>
              <a:t> provides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766" y="953975"/>
            <a:ext cx="10913424" cy="514819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Grid creation and management</a:t>
            </a:r>
          </a:p>
          <a:p>
            <a:pPr marL="857250" lvl="1" indent="-457200"/>
            <a:r>
              <a:rPr lang="en-US" sz="2400" b="1" dirty="0">
                <a:solidFill>
                  <a:schemeClr val="tx1"/>
                </a:solidFill>
              </a:rPr>
              <a:t>Create</a:t>
            </a:r>
            <a:r>
              <a:rPr lang="en-US" sz="2400" dirty="0">
                <a:solidFill>
                  <a:schemeClr val="tx1"/>
                </a:solidFill>
              </a:rPr>
              <a:t> a structured or unstructured </a:t>
            </a:r>
            <a:r>
              <a:rPr lang="en-US" sz="2400" b="1" dirty="0">
                <a:solidFill>
                  <a:schemeClr val="tx1"/>
                </a:solidFill>
              </a:rPr>
              <a:t>grid</a:t>
            </a:r>
            <a:r>
              <a:rPr lang="en-US" sz="2400" dirty="0">
                <a:solidFill>
                  <a:schemeClr val="tx1"/>
                </a:solidFill>
              </a:rPr>
              <a:t> in one or a few lines of code</a:t>
            </a:r>
          </a:p>
          <a:p>
            <a:pPr marL="857250" lvl="1" indent="-457200"/>
            <a:r>
              <a:rPr lang="en-US" sz="2400" b="1" dirty="0">
                <a:solidFill>
                  <a:schemeClr val="tx1"/>
                </a:solidFill>
              </a:rPr>
              <a:t>Attach data</a:t>
            </a:r>
            <a:r>
              <a:rPr lang="en-US" sz="2400" dirty="0">
                <a:solidFill>
                  <a:schemeClr val="tx1"/>
                </a:solidFill>
              </a:rPr>
              <a:t> to grid elements</a:t>
            </a:r>
          </a:p>
          <a:p>
            <a:pPr marL="1257300" lvl="2" indent="-457200"/>
            <a:r>
              <a:rPr lang="en-US" sz="2400" dirty="0">
                <a:solidFill>
                  <a:schemeClr val="tx1"/>
                </a:solidFill>
              </a:rPr>
              <a:t>Facilitates staggered-grid schemes</a:t>
            </a:r>
          </a:p>
          <a:p>
            <a:pPr marL="1257300" lvl="2" indent="-457200"/>
            <a:r>
              <a:rPr lang="en-US" sz="2400" dirty="0">
                <a:solidFill>
                  <a:schemeClr val="tx1"/>
                </a:solidFill>
              </a:rPr>
              <a:t>Passing the grid = passing the data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example_raster_grid_with_closed_boundaries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2" t="7063" r="8730" b="23625"/>
          <a:stretch/>
        </p:blipFill>
        <p:spPr>
          <a:xfrm>
            <a:off x="593766" y="3707184"/>
            <a:ext cx="2253465" cy="1621999"/>
          </a:xfrm>
          <a:prstGeom prst="rect">
            <a:avLst/>
          </a:prstGeom>
        </p:spPr>
      </p:pic>
      <p:pic>
        <p:nvPicPr>
          <p:cNvPr id="6" name="Picture 5" descr="Screen Shot 2014-12-12 at 9.56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74" y="3933247"/>
            <a:ext cx="2356404" cy="1105408"/>
          </a:xfrm>
          <a:prstGeom prst="rect">
            <a:avLst/>
          </a:prstGeom>
        </p:spPr>
      </p:pic>
      <p:pic>
        <p:nvPicPr>
          <p:cNvPr id="7" name="Picture 6" descr="Screen Shot 2015-05-20 at 8.18.0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54" y="3642512"/>
            <a:ext cx="1692671" cy="1658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31853" y="33378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7165" y="352251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HEXAGONAL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80224" y="33018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RADIAL</a:t>
            </a:r>
          </a:p>
        </p:txBody>
      </p:sp>
      <p:pic>
        <p:nvPicPr>
          <p:cNvPr id="11" name="Picture 10" descr="Screen Shot 2015-05-23 at 9.14.5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57" y="3522518"/>
            <a:ext cx="1810152" cy="17177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80602" y="3163012"/>
            <a:ext cx="232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VORONOI / DELAUNAY</a:t>
            </a:r>
          </a:p>
        </p:txBody>
      </p:sp>
    </p:spTree>
    <p:extLst>
      <p:ext uri="{BB962C8B-B14F-4D97-AF65-F5344CB8AC3E}">
        <p14:creationId xmlns:p14="http://schemas.microsoft.com/office/powerpoint/2010/main" val="1835129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70094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</a:t>
            </a:r>
            <a:r>
              <a:rPr lang="en-US" dirty="0" err="1"/>
              <a:t>Landlab</a:t>
            </a:r>
            <a:r>
              <a:rPr lang="en-US" dirty="0"/>
              <a:t> grids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09047" y="262852"/>
            <a:ext cx="5913674" cy="5199062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600200"/>
            <a:ext cx="39624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Aim: make it easier to set up a 2D numerical model grid</a:t>
            </a:r>
          </a:p>
          <a:p>
            <a:r>
              <a:rPr lang="en-US"/>
              <a:t>Grid data and functions contained in a single Python object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09047" y="5773492"/>
            <a:ext cx="414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Slingerland</a:t>
            </a:r>
            <a:r>
              <a:rPr lang="en-US" dirty="0"/>
              <a:t>, </a:t>
            </a:r>
            <a:r>
              <a:rPr lang="en-US" dirty="0" err="1"/>
              <a:t>Harbaugh</a:t>
            </a:r>
            <a:r>
              <a:rPr lang="en-US" dirty="0"/>
              <a:t>, and Furlong (1994)</a:t>
            </a:r>
          </a:p>
        </p:txBody>
      </p:sp>
    </p:spTree>
    <p:extLst>
      <p:ext uri="{BB962C8B-B14F-4D97-AF65-F5344CB8AC3E}">
        <p14:creationId xmlns:p14="http://schemas.microsoft.com/office/powerpoint/2010/main" val="11513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72413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 for this class: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766" y="1158440"/>
            <a:ext cx="10913424" cy="281574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 You will have a better idea of what </a:t>
            </a:r>
            <a:r>
              <a:rPr lang="en-US" sz="2400" dirty="0" err="1"/>
              <a:t>Landlab</a:t>
            </a:r>
            <a:r>
              <a:rPr lang="en-US" sz="2400" dirty="0"/>
              <a:t> is and what it can do.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 You will know where to look to get help if you want to do more with </a:t>
            </a:r>
            <a:r>
              <a:rPr lang="en-US" sz="2400" dirty="0" err="1"/>
              <a:t>Landlab</a:t>
            </a:r>
            <a:r>
              <a:rPr lang="en-US" sz="2400" dirty="0"/>
              <a:t>.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 You will play with some </a:t>
            </a:r>
            <a:r>
              <a:rPr lang="en-US" sz="2400" dirty="0" err="1"/>
              <a:t>Landlab</a:t>
            </a:r>
            <a:r>
              <a:rPr lang="en-US" sz="2400" dirty="0"/>
              <a:t> coupled models.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8177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913424" cy="7009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Quick side bar on </a:t>
            </a:r>
            <a:r>
              <a:rPr lang="en-US"/>
              <a:t>Object Oriented Programing: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766" y="1103086"/>
            <a:ext cx="10913424" cy="499908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From Wikipedia: “</a:t>
            </a:r>
            <a:r>
              <a:rPr lang="en-US" sz="2400" b="1" dirty="0"/>
              <a:t>Object-oriented programming</a:t>
            </a:r>
            <a:r>
              <a:rPr lang="en-US" sz="2400" dirty="0"/>
              <a:t> (</a:t>
            </a:r>
            <a:r>
              <a:rPr lang="en-US" sz="2400" b="1" dirty="0"/>
              <a:t>OOP</a:t>
            </a:r>
            <a:r>
              <a:rPr lang="en-US" sz="2400" dirty="0"/>
              <a:t>) is a </a:t>
            </a:r>
            <a:r>
              <a:rPr lang="en-US" sz="2400" dirty="0">
                <a:hlinkClick r:id="rId2" tooltip="Programming paradigm"/>
              </a:rPr>
              <a:t>programming paradigm</a:t>
            </a:r>
            <a:r>
              <a:rPr lang="en-US" sz="2400" dirty="0"/>
              <a:t> based on the concept of "</a:t>
            </a:r>
            <a:r>
              <a:rPr lang="en-US" sz="2400" dirty="0">
                <a:hlinkClick r:id="rId3" tooltip="Object (computer science)"/>
              </a:rPr>
              <a:t>objects</a:t>
            </a:r>
            <a:r>
              <a:rPr lang="en-US" sz="2400" dirty="0"/>
              <a:t>", which may contain </a:t>
            </a:r>
            <a:r>
              <a:rPr lang="en-US" sz="2400" dirty="0">
                <a:hlinkClick r:id="rId4" tooltip="Data"/>
              </a:rPr>
              <a:t>data</a:t>
            </a:r>
            <a:r>
              <a:rPr lang="en-US" sz="2400" dirty="0"/>
              <a:t>, ... often known as </a:t>
            </a:r>
            <a:r>
              <a:rPr lang="en-US" sz="2400" i="1" dirty="0"/>
              <a:t>attributes;</a:t>
            </a:r>
            <a:r>
              <a:rPr lang="en-US" sz="2400" dirty="0"/>
              <a:t> and code, in the form of procedures, often known as </a:t>
            </a:r>
            <a:r>
              <a:rPr lang="en-US" sz="2400" i="1" dirty="0">
                <a:hlinkClick r:id="rId5" tooltip="Method (computer science)"/>
              </a:rPr>
              <a:t>methods</a:t>
            </a:r>
            <a:r>
              <a:rPr lang="en-US" sz="2400" i="1" dirty="0"/>
              <a:t>.</a:t>
            </a:r>
            <a:r>
              <a:rPr lang="en-US" sz="2400" dirty="0"/>
              <a:t> ” (https://</a:t>
            </a:r>
            <a:r>
              <a:rPr lang="en-US" sz="2400" dirty="0" err="1"/>
              <a:t>en.wikipedia.org</a:t>
            </a:r>
            <a:r>
              <a:rPr lang="en-US" sz="2400" dirty="0"/>
              <a:t>/wiki/Object-</a:t>
            </a:r>
            <a:r>
              <a:rPr lang="en-US" sz="2400" dirty="0" err="1"/>
              <a:t>oriented_programming</a:t>
            </a:r>
            <a:r>
              <a:rPr lang="en-US" sz="2400" dirty="0"/>
              <a:t>)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949229" y="6241451"/>
            <a:ext cx="10557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/wiki/A-</a:t>
            </a:r>
            <a:r>
              <a:rPr lang="en-US" dirty="0" err="1"/>
              <a:t>level_Computing</a:t>
            </a:r>
            <a:r>
              <a:rPr lang="en-US" dirty="0"/>
              <a:t>/AQA/Paper_1/</a:t>
            </a:r>
            <a:r>
              <a:rPr lang="en-US" dirty="0" err="1"/>
              <a:t>Fundamentals_of_programming</a:t>
            </a:r>
            <a:r>
              <a:rPr lang="en-US" dirty="0"/>
              <a:t>/</a:t>
            </a:r>
            <a:r>
              <a:rPr lang="en-US" dirty="0" err="1"/>
              <a:t>Elements_of_Object-Oriented_Programming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7598" y="2663187"/>
            <a:ext cx="4325760" cy="34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0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ds055uzetaobb.cloudfront.net/image_optimizer/722c82aff075a14313be7fa7463f7fedad151a0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29" y="302706"/>
            <a:ext cx="8810171" cy="6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029" y="1981016"/>
            <a:ext cx="4325760" cy="34389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16388" y="6488668"/>
            <a:ext cx="3724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brilliant.org</a:t>
            </a:r>
            <a:r>
              <a:rPr lang="en-US" dirty="0"/>
              <a:t>/wiki/classes-</a:t>
            </a:r>
            <a:r>
              <a:rPr lang="en-US" dirty="0" err="1"/>
              <a:t>oop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31427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219200"/>
            <a:ext cx="11176000" cy="441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4686" y="6211669"/>
            <a:ext cx="10479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/wiki/A-</a:t>
            </a:r>
            <a:r>
              <a:rPr lang="en-US" dirty="0" err="1"/>
              <a:t>level_Computing</a:t>
            </a:r>
            <a:r>
              <a:rPr lang="en-US" dirty="0"/>
              <a:t>/AQA/Paper_1/</a:t>
            </a:r>
            <a:r>
              <a:rPr lang="en-US" dirty="0" err="1"/>
              <a:t>Fundamentals_of_programming</a:t>
            </a:r>
            <a:r>
              <a:rPr lang="en-US" dirty="0"/>
              <a:t>/</a:t>
            </a:r>
            <a:r>
              <a:rPr lang="en-US" dirty="0" err="1"/>
              <a:t>Elements_of_Object-Oriented_Programming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78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34" descr="figure4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149" y="-16346"/>
            <a:ext cx="7421879" cy="6184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Shape 335"/>
          <p:cNvGrpSpPr/>
          <p:nvPr/>
        </p:nvGrpSpPr>
        <p:grpSpPr>
          <a:xfrm>
            <a:off x="5020229" y="880887"/>
            <a:ext cx="2819398" cy="918866"/>
            <a:chOff x="3581401" y="1519534"/>
            <a:chExt cx="2819398" cy="918866"/>
          </a:xfrm>
        </p:grpSpPr>
        <p:sp>
          <p:nvSpPr>
            <p:cNvPr id="34" name="Shape 336"/>
            <p:cNvSpPr txBox="1"/>
            <p:nvPr/>
          </p:nvSpPr>
          <p:spPr>
            <a:xfrm>
              <a:off x="4038600" y="1519534"/>
              <a:ext cx="2362200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Core  nodes</a:t>
              </a:r>
            </a:p>
          </p:txBody>
        </p:sp>
        <p:cxnSp>
          <p:nvCxnSpPr>
            <p:cNvPr id="35" name="Shape 337"/>
            <p:cNvCxnSpPr/>
            <p:nvPr/>
          </p:nvCxnSpPr>
          <p:spPr>
            <a:xfrm flipH="1">
              <a:off x="3581401" y="1904999"/>
              <a:ext cx="914400" cy="533400"/>
            </a:xfrm>
            <a:prstGeom prst="straightConnector1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6" name="Shape 338"/>
            <p:cNvCxnSpPr/>
            <p:nvPr/>
          </p:nvCxnSpPr>
          <p:spPr>
            <a:xfrm>
              <a:off x="4800603" y="1905000"/>
              <a:ext cx="1066799" cy="533400"/>
            </a:xfrm>
            <a:prstGeom prst="straightConnector1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38" name="Shape 340"/>
          <p:cNvSpPr txBox="1"/>
          <p:nvPr/>
        </p:nvSpPr>
        <p:spPr>
          <a:xfrm>
            <a:off x="143430" y="-29042"/>
            <a:ext cx="6629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RasterModelGrid</a:t>
            </a:r>
            <a:endParaRPr lang="en-US" sz="2800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41"/>
          <p:cNvSpPr txBox="1"/>
          <p:nvPr/>
        </p:nvSpPr>
        <p:spPr>
          <a:xfrm>
            <a:off x="2353226" y="5723052"/>
            <a:ext cx="9144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CORE_NODE: 0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FIXED_VALUE_BOUNDARY: 1 (e.g.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outlet)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TRACKS_CELL_BOUNDARY:  3 (looped boundary);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CLOSED_BOUNDARY: 4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Shape 342"/>
          <p:cNvGrpSpPr/>
          <p:nvPr/>
        </p:nvGrpSpPr>
        <p:grpSpPr>
          <a:xfrm>
            <a:off x="3724830" y="1266351"/>
            <a:ext cx="7696199" cy="3513268"/>
            <a:chOff x="1447800" y="1528458"/>
            <a:chExt cx="7696199" cy="3513268"/>
          </a:xfrm>
        </p:grpSpPr>
        <p:grpSp>
          <p:nvGrpSpPr>
            <p:cNvPr id="41" name="Shape 343"/>
            <p:cNvGrpSpPr/>
            <p:nvPr/>
          </p:nvGrpSpPr>
          <p:grpSpPr>
            <a:xfrm>
              <a:off x="1447800" y="2960128"/>
              <a:ext cx="3581400" cy="1768732"/>
              <a:chOff x="2133600" y="3565267"/>
              <a:chExt cx="3581400" cy="1768732"/>
            </a:xfrm>
          </p:grpSpPr>
          <p:sp>
            <p:nvSpPr>
              <p:cNvPr id="48" name="Shape 344"/>
              <p:cNvSpPr txBox="1"/>
              <p:nvPr/>
            </p:nvSpPr>
            <p:spPr>
              <a:xfrm>
                <a:off x="3352800" y="3565267"/>
                <a:ext cx="2362200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400" b="1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Links</a:t>
                </a:r>
              </a:p>
            </p:txBody>
          </p:sp>
          <p:sp>
            <p:nvSpPr>
              <p:cNvPr id="49" name="Shape 345"/>
              <p:cNvSpPr txBox="1"/>
              <p:nvPr/>
            </p:nvSpPr>
            <p:spPr>
              <a:xfrm>
                <a:off x="2286000" y="3657600"/>
                <a:ext cx="6095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 b="1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(+)</a:t>
                </a:r>
              </a:p>
            </p:txBody>
          </p:sp>
          <p:sp>
            <p:nvSpPr>
              <p:cNvPr id="50" name="Shape 346"/>
              <p:cNvSpPr txBox="1"/>
              <p:nvPr/>
            </p:nvSpPr>
            <p:spPr>
              <a:xfrm>
                <a:off x="2133600" y="4495800"/>
                <a:ext cx="6095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 b="1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(+)</a:t>
                </a:r>
              </a:p>
            </p:txBody>
          </p:sp>
          <p:sp>
            <p:nvSpPr>
              <p:cNvPr id="51" name="Shape 347"/>
              <p:cNvSpPr txBox="1"/>
              <p:nvPr/>
            </p:nvSpPr>
            <p:spPr>
              <a:xfrm>
                <a:off x="2514600" y="4964667"/>
                <a:ext cx="6095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 b="1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(+)</a:t>
                </a:r>
              </a:p>
            </p:txBody>
          </p:sp>
          <p:sp>
            <p:nvSpPr>
              <p:cNvPr id="52" name="Shape 348"/>
              <p:cNvSpPr txBox="1"/>
              <p:nvPr/>
            </p:nvSpPr>
            <p:spPr>
              <a:xfrm>
                <a:off x="3429000" y="4038600"/>
                <a:ext cx="8381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 b="1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active</a:t>
                </a:r>
              </a:p>
            </p:txBody>
          </p:sp>
          <p:sp>
            <p:nvSpPr>
              <p:cNvPr id="53" name="Shape 349"/>
              <p:cNvSpPr txBox="1"/>
              <p:nvPr/>
            </p:nvSpPr>
            <p:spPr>
              <a:xfrm>
                <a:off x="2362200" y="4038600"/>
                <a:ext cx="9905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 b="1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inactive</a:t>
                </a:r>
              </a:p>
            </p:txBody>
          </p:sp>
        </p:grpSp>
        <p:sp>
          <p:nvSpPr>
            <p:cNvPr id="42" name="Shape 350"/>
            <p:cNvSpPr txBox="1"/>
            <p:nvPr/>
          </p:nvSpPr>
          <p:spPr>
            <a:xfrm>
              <a:off x="6948665" y="1528458"/>
              <a:ext cx="1828800" cy="258532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= directed line segment connecting two adjacent nodes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Link direction is toward upper right half-space by default</a:t>
              </a:r>
            </a:p>
          </p:txBody>
        </p:sp>
        <p:cxnSp>
          <p:nvCxnSpPr>
            <p:cNvPr id="43" name="Shape 351"/>
            <p:cNvCxnSpPr/>
            <p:nvPr/>
          </p:nvCxnSpPr>
          <p:spPr>
            <a:xfrm>
              <a:off x="7173414" y="4869592"/>
              <a:ext cx="1295400" cy="1587"/>
            </a:xfrm>
            <a:prstGeom prst="straightConnector1">
              <a:avLst/>
            </a:prstGeom>
            <a:noFill/>
            <a:ln w="34925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44" name="Shape 352"/>
            <p:cNvSpPr txBox="1"/>
            <p:nvPr/>
          </p:nvSpPr>
          <p:spPr>
            <a:xfrm>
              <a:off x="6585814" y="4259992"/>
              <a:ext cx="11972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Tail node</a:t>
              </a:r>
            </a:p>
          </p:txBody>
        </p:sp>
        <p:sp>
          <p:nvSpPr>
            <p:cNvPr id="45" name="Shape 353"/>
            <p:cNvSpPr txBox="1"/>
            <p:nvPr/>
          </p:nvSpPr>
          <p:spPr>
            <a:xfrm>
              <a:off x="7935414" y="4259992"/>
              <a:ext cx="12085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Head node</a:t>
              </a:r>
            </a:p>
          </p:txBody>
        </p:sp>
        <p:sp>
          <p:nvSpPr>
            <p:cNvPr id="46" name="Shape 354"/>
            <p:cNvSpPr/>
            <p:nvPr/>
          </p:nvSpPr>
          <p:spPr>
            <a:xfrm>
              <a:off x="6868614" y="4640992"/>
              <a:ext cx="269970" cy="344268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55"/>
            <p:cNvSpPr/>
            <p:nvPr/>
          </p:nvSpPr>
          <p:spPr>
            <a:xfrm>
              <a:off x="8468814" y="4697457"/>
              <a:ext cx="269970" cy="344268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Shape 356"/>
          <p:cNvGrpSpPr/>
          <p:nvPr/>
        </p:nvGrpSpPr>
        <p:grpSpPr>
          <a:xfrm>
            <a:off x="1546496" y="58826"/>
            <a:ext cx="5302533" cy="4607981"/>
            <a:chOff x="-730534" y="320933"/>
            <a:chExt cx="5302533" cy="4607981"/>
          </a:xfrm>
        </p:grpSpPr>
        <p:sp>
          <p:nvSpPr>
            <p:cNvPr id="55" name="Shape 357"/>
            <p:cNvSpPr txBox="1"/>
            <p:nvPr/>
          </p:nvSpPr>
          <p:spPr>
            <a:xfrm>
              <a:off x="-730534" y="1001641"/>
              <a:ext cx="1730104" cy="82256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Boundary  nodes</a:t>
              </a:r>
            </a:p>
          </p:txBody>
        </p:sp>
        <p:sp>
          <p:nvSpPr>
            <p:cNvPr id="56" name="Shape 358"/>
            <p:cNvSpPr txBox="1"/>
            <p:nvPr/>
          </p:nvSpPr>
          <p:spPr>
            <a:xfrm>
              <a:off x="3200400" y="320933"/>
              <a:ext cx="13715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Close B</a:t>
              </a:r>
            </a:p>
          </p:txBody>
        </p:sp>
        <p:sp>
          <p:nvSpPr>
            <p:cNvPr id="57" name="Shape 359"/>
            <p:cNvSpPr txBox="1"/>
            <p:nvPr/>
          </p:nvSpPr>
          <p:spPr>
            <a:xfrm>
              <a:off x="152400" y="4528805"/>
              <a:ext cx="13715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Open B</a:t>
              </a:r>
            </a:p>
          </p:txBody>
        </p:sp>
        <p:sp>
          <p:nvSpPr>
            <p:cNvPr id="58" name="Shape 360"/>
            <p:cNvSpPr txBox="1"/>
            <p:nvPr/>
          </p:nvSpPr>
          <p:spPr>
            <a:xfrm>
              <a:off x="152400" y="3257490"/>
              <a:ext cx="13715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Close B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40BB4A-5D46-5A4D-BF94-4092B0BB31F3}"/>
              </a:ext>
            </a:extLst>
          </p:cNvPr>
          <p:cNvCxnSpPr>
            <a:cxnSpLocks/>
          </p:cNvCxnSpPr>
          <p:nvPr/>
        </p:nvCxnSpPr>
        <p:spPr>
          <a:xfrm flipV="1">
            <a:off x="3028950" y="723900"/>
            <a:ext cx="457200" cy="190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7D8E33-CC6C-214D-9EC9-36482124F53D}"/>
              </a:ext>
            </a:extLst>
          </p:cNvPr>
          <p:cNvCxnSpPr>
            <a:cxnSpLocks/>
          </p:cNvCxnSpPr>
          <p:nvPr/>
        </p:nvCxnSpPr>
        <p:spPr>
          <a:xfrm>
            <a:off x="2895600" y="1238250"/>
            <a:ext cx="62865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40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373"/>
          <p:cNvSpPr txBox="1"/>
          <p:nvPr/>
        </p:nvSpPr>
        <p:spPr>
          <a:xfrm>
            <a:off x="1371599" y="0"/>
            <a:ext cx="807679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RasterModelGrid</a:t>
            </a:r>
            <a:r>
              <a:rPr lang="en-US" sz="24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example: Create a 4 by 5 grid</a:t>
            </a:r>
          </a:p>
        </p:txBody>
      </p:sp>
      <p:sp>
        <p:nvSpPr>
          <p:cNvPr id="16" name="Shape 375"/>
          <p:cNvSpPr txBox="1"/>
          <p:nvPr/>
        </p:nvSpPr>
        <p:spPr>
          <a:xfrm>
            <a:off x="1371599" y="825778"/>
            <a:ext cx="7010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2400" b="1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landlab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import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RasterModelGrid</a:t>
            </a:r>
          </a:p>
        </p:txBody>
      </p:sp>
      <p:sp>
        <p:nvSpPr>
          <p:cNvPr id="17" name="Shape 376"/>
          <p:cNvSpPr txBox="1"/>
          <p:nvPr/>
        </p:nvSpPr>
        <p:spPr>
          <a:xfrm>
            <a:off x="1371599" y="1206778"/>
            <a:ext cx="7010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 = RasterModelGrid((4,5),10.0)</a:t>
            </a:r>
          </a:p>
        </p:txBody>
      </p:sp>
      <p:sp>
        <p:nvSpPr>
          <p:cNvPr id="18" name="Shape 377"/>
          <p:cNvSpPr txBox="1"/>
          <p:nvPr/>
        </p:nvSpPr>
        <p:spPr>
          <a:xfrm>
            <a:off x="5181600" y="1643380"/>
            <a:ext cx="7010400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rg.number_of_nodes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Out: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</a:p>
        </p:txBody>
      </p:sp>
      <p:sp>
        <p:nvSpPr>
          <p:cNvPr id="19" name="Shape 378"/>
          <p:cNvSpPr txBox="1"/>
          <p:nvPr/>
        </p:nvSpPr>
        <p:spPr>
          <a:xfrm>
            <a:off x="5181600" y="3299183"/>
            <a:ext cx="5333999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rg.number_of_node_rows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rg.number_of_node_columns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pic>
        <p:nvPicPr>
          <p:cNvPr id="20" name="Shape 379" descr="figure4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681" y="1592244"/>
            <a:ext cx="4610719" cy="384226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380"/>
          <p:cNvSpPr txBox="1"/>
          <p:nvPr/>
        </p:nvSpPr>
        <p:spPr>
          <a:xfrm>
            <a:off x="5181600" y="5485647"/>
            <a:ext cx="5333998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rg.number_of_cells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Out: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2" name="Shape 381"/>
          <p:cNvSpPr txBox="1"/>
          <p:nvPr/>
        </p:nvSpPr>
        <p:spPr>
          <a:xfrm>
            <a:off x="5181599" y="4799847"/>
            <a:ext cx="5333998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rg.number_of_core_nodes 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Out: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3" name="Shape 382"/>
          <p:cNvSpPr txBox="1"/>
          <p:nvPr/>
        </p:nvSpPr>
        <p:spPr>
          <a:xfrm>
            <a:off x="5181600" y="2474377"/>
            <a:ext cx="335279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rg.number_of_links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Out: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03091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65"/>
          <p:cNvSpPr txBox="1">
            <a:spLocks/>
          </p:cNvSpPr>
          <p:nvPr/>
        </p:nvSpPr>
        <p:spPr>
          <a:xfrm>
            <a:off x="1177829" y="1219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array containing data that are associated with a particular type of grid element (typically nodes or links)</a:t>
            </a:r>
          </a:p>
          <a:p>
            <a:pPr marL="342900" indent="-3429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Fields are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1D arrays</a:t>
            </a:r>
          </a:p>
          <a:p>
            <a:pPr marL="342900" indent="-3429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 correspond to the element with the same ID. Example: value 5 of a node field belongs to node #5.</a:t>
            </a:r>
          </a:p>
          <a:p>
            <a:pPr marL="342900" indent="-3429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Fields are “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attached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to the grid (the grid object includes dictionaries listing all the fields)</a:t>
            </a:r>
          </a:p>
          <a:p>
            <a:pPr marL="342900" indent="-3429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Fields have names (as strings)</a:t>
            </a:r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fields with grid functions 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add_zeros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add_ones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or </a:t>
            </a:r>
            <a:r>
              <a:rPr lang="en-US" sz="2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add_empty</a:t>
            </a:r>
            <a:endParaRPr lang="en-US"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hape 367"/>
          <p:cNvSpPr txBox="1"/>
          <p:nvPr/>
        </p:nvSpPr>
        <p:spPr>
          <a:xfrm>
            <a:off x="949229" y="376535"/>
            <a:ext cx="6629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Fields: Attaching data to the grid</a:t>
            </a:r>
          </a:p>
        </p:txBody>
      </p:sp>
    </p:spTree>
    <p:extLst>
      <p:ext uri="{BB962C8B-B14F-4D97-AF65-F5344CB8AC3E}">
        <p14:creationId xmlns:p14="http://schemas.microsoft.com/office/powerpoint/2010/main" val="1157212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388"/>
          <p:cNvSpPr txBox="1"/>
          <p:nvPr/>
        </p:nvSpPr>
        <p:spPr>
          <a:xfrm>
            <a:off x="1451429" y="749579"/>
            <a:ext cx="7010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2400" b="1" dirty="0" err="1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landlab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import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RasterModelGrid</a:t>
            </a: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389"/>
          <p:cNvSpPr txBox="1"/>
          <p:nvPr/>
        </p:nvSpPr>
        <p:spPr>
          <a:xfrm>
            <a:off x="1451429" y="1130578"/>
            <a:ext cx="7010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 = RasterModelGrid((4,5),10.0)</a:t>
            </a:r>
          </a:p>
        </p:txBody>
      </p:sp>
      <p:sp>
        <p:nvSpPr>
          <p:cNvPr id="9" name="Shape 390"/>
          <p:cNvSpPr txBox="1"/>
          <p:nvPr/>
        </p:nvSpPr>
        <p:spPr>
          <a:xfrm>
            <a:off x="1451429" y="3322520"/>
            <a:ext cx="8534399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Plot the elevation field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 dirty="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landlab.plot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import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imshow_grid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 dirty="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import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matplotlib.pyplot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b="1" dirty="0" err="1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plt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imshow_grid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dirty="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-US" sz="2400" b="1" dirty="0" err="1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topographic__elevation</a:t>
            </a:r>
            <a:r>
              <a:rPr lang="en-US" sz="2400" b="1" dirty="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plt.show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391"/>
          <p:cNvGrpSpPr/>
          <p:nvPr/>
        </p:nvGrpSpPr>
        <p:grpSpPr>
          <a:xfrm>
            <a:off x="1375229" y="1770957"/>
            <a:ext cx="7620000" cy="1802485"/>
            <a:chOff x="-76200" y="1778913"/>
            <a:chExt cx="7620000" cy="1802485"/>
          </a:xfrm>
        </p:grpSpPr>
        <p:sp>
          <p:nvSpPr>
            <p:cNvPr id="11" name="Shape 392"/>
            <p:cNvSpPr txBox="1"/>
            <p:nvPr/>
          </p:nvSpPr>
          <p:spPr>
            <a:xfrm>
              <a:off x="0" y="2129134"/>
              <a:ext cx="3733800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&gt;&gt;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1" dirty="0">
                  <a:solidFill>
                    <a:srgbClr val="008000"/>
                  </a:solidFill>
                  <a:latin typeface="Calibri"/>
                  <a:ea typeface="Calibri"/>
                  <a:cs typeface="Calibri"/>
                  <a:sym typeface="Calibri"/>
                </a:rPr>
                <a:t>import </a:t>
              </a:r>
              <a:r>
                <a:rPr lang="en-US" sz="2400" b="1" dirty="0" err="1">
                  <a:solidFill>
                    <a:srgbClr val="3366FF"/>
                  </a:solidFill>
                  <a:latin typeface="Calibri"/>
                  <a:ea typeface="Calibri"/>
                  <a:cs typeface="Calibri"/>
                  <a:sym typeface="Calibri"/>
                </a:rPr>
                <a:t>numpy</a:t>
              </a: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1" dirty="0">
                  <a:solidFill>
                    <a:srgbClr val="008000"/>
                  </a:solidFill>
                  <a:latin typeface="Calibri"/>
                  <a:ea typeface="Calibri"/>
                  <a:cs typeface="Calibri"/>
                  <a:sym typeface="Calibri"/>
                </a:rPr>
                <a:t>as</a:t>
              </a: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1" dirty="0">
                  <a:solidFill>
                    <a:srgbClr val="3366FF"/>
                  </a:solidFill>
                  <a:latin typeface="Calibri"/>
                  <a:ea typeface="Calibri"/>
                  <a:cs typeface="Calibri"/>
                  <a:sym typeface="Calibri"/>
                </a:rPr>
                <a:t>np</a:t>
              </a: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  <p:sp>
          <p:nvSpPr>
            <p:cNvPr id="12" name="Shape 393"/>
            <p:cNvSpPr txBox="1"/>
            <p:nvPr/>
          </p:nvSpPr>
          <p:spPr>
            <a:xfrm>
              <a:off x="0" y="2433934"/>
              <a:ext cx="7543800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&gt;&gt; </a:t>
              </a: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z=10*np.random.rand(rg.number_of_nodes) </a:t>
              </a:r>
            </a:p>
          </p:txBody>
        </p:sp>
        <p:sp>
          <p:nvSpPr>
            <p:cNvPr id="13" name="Shape 394"/>
            <p:cNvSpPr txBox="1"/>
            <p:nvPr/>
          </p:nvSpPr>
          <p:spPr>
            <a:xfrm>
              <a:off x="-1" y="2750402"/>
              <a:ext cx="6879771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&gt;&gt; </a:t>
              </a:r>
              <a:r>
                <a:rPr lang="en-US" sz="24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rg.add_field</a:t>
              </a: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en-US" sz="2400" b="1" dirty="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'</a:t>
              </a:r>
              <a:r>
                <a:rPr lang="en-US" sz="2400" b="1" dirty="0" err="1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node’</a:t>
              </a:r>
              <a:r>
                <a:rPr lang="en-US" sz="24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</a:t>
              </a:r>
              <a:r>
                <a:rPr lang="en-US" sz="2400" b="1" dirty="0" err="1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’topographic__elevation</a:t>
              </a:r>
              <a:r>
                <a:rPr lang="en-US" sz="2400" b="1" dirty="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’</a:t>
              </a: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z)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95"/>
            <p:cNvSpPr txBox="1"/>
            <p:nvPr/>
          </p:nvSpPr>
          <p:spPr>
            <a:xfrm>
              <a:off x="-76200" y="1778913"/>
              <a:ext cx="7371090" cy="4308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2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Create a random field and “attach” it to the grid as ‘elevation’</a:t>
              </a:r>
            </a:p>
          </p:txBody>
        </p:sp>
      </p:grpSp>
      <p:sp>
        <p:nvSpPr>
          <p:cNvPr id="16" name="Shape 397"/>
          <p:cNvSpPr txBox="1"/>
          <p:nvPr/>
        </p:nvSpPr>
        <p:spPr>
          <a:xfrm>
            <a:off x="1451428" y="147227"/>
            <a:ext cx="6934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Example: attaching data to the grid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7" name="Shape 398" descr="figure_1.png"/>
          <p:cNvPicPr preferRelativeResize="0"/>
          <p:nvPr/>
        </p:nvPicPr>
        <p:blipFill rotWithShape="1">
          <a:blip r:embed="rId4">
            <a:alphaModFix/>
          </a:blip>
          <a:srcRect l="7500" t="10000" r="13749" b="6667"/>
          <a:stretch/>
        </p:blipFill>
        <p:spPr>
          <a:xfrm>
            <a:off x="8111784" y="3142730"/>
            <a:ext cx="3748088" cy="297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51428" y="5468471"/>
            <a:ext cx="6455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&gt;&gt; </a:t>
            </a:r>
            <a:r>
              <a:rPr lang="en-US" sz="2400" b="1" dirty="0" err="1"/>
              <a:t>rg.at_node.keys</a:t>
            </a:r>
            <a:r>
              <a:rPr lang="en-US" sz="24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0066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04"/>
          <p:cNvSpPr txBox="1"/>
          <p:nvPr/>
        </p:nvSpPr>
        <p:spPr>
          <a:xfrm>
            <a:off x="1309914" y="420468"/>
            <a:ext cx="77724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from the Southwest corner nodes are numbered to the East in each row. Links are numbered using the number of their tail nodes. </a:t>
            </a:r>
          </a:p>
        </p:txBody>
      </p:sp>
      <p:pic>
        <p:nvPicPr>
          <p:cNvPr id="7" name="Shape 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3714" y="1468632"/>
            <a:ext cx="5029199" cy="47035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406"/>
          <p:cNvSpPr txBox="1"/>
          <p:nvPr/>
        </p:nvSpPr>
        <p:spPr>
          <a:xfrm>
            <a:off x="1309914" y="0"/>
            <a:ext cx="75438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Explore node and link structure and “attached” data</a:t>
            </a:r>
          </a:p>
        </p:txBody>
      </p:sp>
      <p:sp>
        <p:nvSpPr>
          <p:cNvPr id="9" name="Shape 407"/>
          <p:cNvSpPr txBox="1"/>
          <p:nvPr/>
        </p:nvSpPr>
        <p:spPr>
          <a:xfrm>
            <a:off x="1309914" y="6239469"/>
            <a:ext cx="9144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CORE_NODE: 0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FIXED_VALUE_BOUNDARY: 1 (e.g. outlet)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TRACKS_CELL_BOUNDARY:  3 (looped boundary);  </a:t>
            </a: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CLOSED_BOUNDARY: 4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3714" y="1346200"/>
            <a:ext cx="4724400" cy="36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409"/>
          <p:cNvSpPr txBox="1"/>
          <p:nvPr/>
        </p:nvSpPr>
        <p:spPr>
          <a:xfrm>
            <a:off x="6262914" y="2187714"/>
            <a:ext cx="4114800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rg.link_dirs_at_node[13]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Out: </a:t>
            </a:r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array([-1, -1,  1,  1])</a:t>
            </a:r>
          </a:p>
        </p:txBody>
      </p:sp>
      <p:sp>
        <p:nvSpPr>
          <p:cNvPr id="12" name="Shape 410"/>
          <p:cNvSpPr txBox="1"/>
          <p:nvPr/>
        </p:nvSpPr>
        <p:spPr>
          <a:xfrm>
            <a:off x="6262914" y="1575137"/>
            <a:ext cx="3657600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rg.links_at_node[13]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Out: </a:t>
            </a:r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array([21, 25, 20, 16])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Shape 411"/>
          <p:cNvGrpSpPr/>
          <p:nvPr/>
        </p:nvGrpSpPr>
        <p:grpSpPr>
          <a:xfrm>
            <a:off x="6262914" y="2797314"/>
            <a:ext cx="3962399" cy="1317486"/>
            <a:chOff x="5029200" y="2797314"/>
            <a:chExt cx="3962399" cy="1317486"/>
          </a:xfrm>
        </p:grpSpPr>
        <p:sp>
          <p:nvSpPr>
            <p:cNvPr id="14" name="Shape 412"/>
            <p:cNvSpPr txBox="1"/>
            <p:nvPr/>
          </p:nvSpPr>
          <p:spPr>
            <a:xfrm>
              <a:off x="5029200" y="3406914"/>
              <a:ext cx="3962399" cy="7078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&gt;&gt; </a:t>
              </a: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rg.node_at_</a:t>
              </a:r>
              <a:r>
                <a:rPr lang="en-US" sz="20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link_head</a:t>
              </a: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[20]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Out: </a:t>
              </a: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13</a:t>
              </a:r>
            </a:p>
          </p:txBody>
        </p:sp>
        <p:sp>
          <p:nvSpPr>
            <p:cNvPr id="15" name="Shape 413"/>
            <p:cNvSpPr txBox="1"/>
            <p:nvPr/>
          </p:nvSpPr>
          <p:spPr>
            <a:xfrm>
              <a:off x="5029200" y="2797314"/>
              <a:ext cx="35052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&gt;&gt; </a:t>
              </a:r>
              <a:r>
                <a:rPr lang="en-US" sz="20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rg.node_at_</a:t>
              </a:r>
              <a:r>
                <a:rPr lang="en-US" sz="2000" b="1" dirty="0" err="1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link_tail</a:t>
              </a: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[20]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2000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</p:grpSp>
      <p:sp>
        <p:nvSpPr>
          <p:cNvPr id="16" name="Shape 414"/>
          <p:cNvSpPr txBox="1"/>
          <p:nvPr/>
        </p:nvSpPr>
        <p:spPr>
          <a:xfrm>
            <a:off x="6262913" y="4092714"/>
            <a:ext cx="4971143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rg.at_node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000" b="1" dirty="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-US" sz="2000" b="1" dirty="0" err="1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topographic__elevation</a:t>
            </a:r>
            <a:r>
              <a:rPr lang="en-US" sz="2000" b="1" dirty="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][13]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Out: </a:t>
            </a:r>
            <a:r>
              <a:rPr lang="en-US" sz="2000" b="1" dirty="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2.36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grpSp>
        <p:nvGrpSpPr>
          <p:cNvPr id="17" name="Shape 415"/>
          <p:cNvGrpSpPr/>
          <p:nvPr/>
        </p:nvGrpSpPr>
        <p:grpSpPr>
          <a:xfrm>
            <a:off x="6157685" y="4721445"/>
            <a:ext cx="5918201" cy="1972508"/>
            <a:chOff x="5029200" y="4659867"/>
            <a:chExt cx="4190999" cy="1972508"/>
          </a:xfrm>
        </p:grpSpPr>
        <p:sp>
          <p:nvSpPr>
            <p:cNvPr id="18" name="Shape 416"/>
            <p:cNvSpPr txBox="1"/>
            <p:nvPr/>
          </p:nvSpPr>
          <p:spPr>
            <a:xfrm>
              <a:off x="5029200" y="5001160"/>
              <a:ext cx="4114800" cy="163121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buSzPct val="25000"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&gt;&gt;</a:t>
              </a: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rg.at_node</a:t>
              </a: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2000" b="1" dirty="0">
                  <a:solidFill>
                    <a:srgbClr val="FF6600"/>
                  </a:solidFill>
                  <a:ea typeface="Calibri"/>
                  <a:cs typeface="Calibri"/>
                  <a:sym typeface="Calibri"/>
                </a:rPr>
                <a:t>' ’</a:t>
              </a:r>
              <a:r>
                <a:rPr lang="en-US" sz="2000" b="1" dirty="0" err="1">
                  <a:solidFill>
                    <a:srgbClr val="FF6600"/>
                  </a:solidFill>
                  <a:ea typeface="Calibri"/>
                  <a:cs typeface="Calibri"/>
                  <a:sym typeface="Calibri"/>
                </a:rPr>
                <a:t>topographic__elevation</a:t>
              </a:r>
              <a:r>
                <a:rPr lang="en-US" sz="2000" b="1" dirty="0">
                  <a:solidFill>
                    <a:srgbClr val="FF6600"/>
                  </a:solidFill>
                  <a:ea typeface="Calibri"/>
                  <a:cs typeface="Calibri"/>
                  <a:sym typeface="Calibri"/>
                </a:rPr>
                <a:t>’</a:t>
              </a: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][13]=100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 b="1" dirty="0">
                  <a:solidFill>
                    <a:srgbClr val="3366FF"/>
                  </a:solidFill>
                  <a:latin typeface="Calibri"/>
                  <a:ea typeface="Calibri"/>
                  <a:cs typeface="Calibri"/>
                  <a:sym typeface="Calibri"/>
                </a:rPr>
                <a:t>OR:</a:t>
              </a: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z[13]=100 </a:t>
              </a:r>
            </a:p>
            <a:p>
              <a:pPr lvl="0">
                <a:buSzPct val="25000"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&gt;&gt;</a:t>
              </a: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rg.at_node</a:t>
              </a: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2000" b="1" dirty="0">
                  <a:solidFill>
                    <a:srgbClr val="FF6600"/>
                  </a:solidFill>
                  <a:ea typeface="Calibri"/>
                  <a:cs typeface="Calibri"/>
                  <a:sym typeface="Calibri"/>
                </a:rPr>
                <a:t>' ’</a:t>
              </a:r>
              <a:r>
                <a:rPr lang="en-US" sz="2000" b="1" dirty="0" err="1">
                  <a:solidFill>
                    <a:srgbClr val="FF6600"/>
                  </a:solidFill>
                  <a:ea typeface="Calibri"/>
                  <a:cs typeface="Calibri"/>
                  <a:sym typeface="Calibri"/>
                </a:rPr>
                <a:t>topographic__elevation</a:t>
              </a:r>
              <a:r>
                <a:rPr lang="en-US" sz="2000" b="1" dirty="0">
                  <a:solidFill>
                    <a:srgbClr val="FF6600"/>
                  </a:solidFill>
                  <a:ea typeface="Calibri"/>
                  <a:cs typeface="Calibri"/>
                  <a:sym typeface="Calibri"/>
                </a:rPr>
                <a:t> '</a:t>
              </a: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][13]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Out: </a:t>
              </a:r>
              <a:r>
                <a:rPr lang="en-US" sz="2000" b="1" dirty="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417"/>
            <p:cNvSpPr txBox="1"/>
            <p:nvPr/>
          </p:nvSpPr>
          <p:spPr>
            <a:xfrm>
              <a:off x="5029200" y="4659867"/>
              <a:ext cx="41909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Now set ‘elevation’ to 100</a:t>
              </a:r>
            </a:p>
          </p:txBody>
        </p:sp>
      </p:grpSp>
      <p:grpSp>
        <p:nvGrpSpPr>
          <p:cNvPr id="20" name="Shape 418"/>
          <p:cNvGrpSpPr/>
          <p:nvPr/>
        </p:nvGrpSpPr>
        <p:grpSpPr>
          <a:xfrm>
            <a:off x="4815113" y="990600"/>
            <a:ext cx="6172200" cy="1600199"/>
            <a:chOff x="3581399" y="990600"/>
            <a:chExt cx="6172200" cy="1600199"/>
          </a:xfrm>
        </p:grpSpPr>
        <p:sp>
          <p:nvSpPr>
            <p:cNvPr id="21" name="Shape 419"/>
            <p:cNvSpPr txBox="1"/>
            <p:nvPr/>
          </p:nvSpPr>
          <p:spPr>
            <a:xfrm>
              <a:off x="5029200" y="990600"/>
              <a:ext cx="4724400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&gt;&gt;</a:t>
              </a: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rg.status_at_node[13]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Out:</a:t>
              </a: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0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hape 420"/>
            <p:cNvCxnSpPr/>
            <p:nvPr/>
          </p:nvCxnSpPr>
          <p:spPr>
            <a:xfrm flipH="1">
              <a:off x="3581399" y="1219200"/>
              <a:ext cx="1447800" cy="1371599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666294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70094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</a:t>
            </a:r>
            <a:r>
              <a:rPr lang="en-US" dirty="0" err="1"/>
              <a:t>Landlab</a:t>
            </a:r>
            <a:r>
              <a:rPr lang="en-US" dirty="0"/>
              <a:t> provides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766" y="953975"/>
            <a:ext cx="10913424" cy="514819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400" dirty="0"/>
              <a:t>2. </a:t>
            </a: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Components and coupling framework for components</a:t>
            </a:r>
            <a:endParaRPr lang="en-US" sz="2400" dirty="0"/>
          </a:p>
          <a:p>
            <a:pPr marL="857250" lvl="1" indent="-457200"/>
            <a:r>
              <a:rPr lang="en-US" sz="2400" dirty="0"/>
              <a:t>A </a:t>
            </a:r>
            <a:r>
              <a:rPr lang="en-US" sz="2400" b="1" i="1" dirty="0"/>
              <a:t>component</a:t>
            </a:r>
            <a:r>
              <a:rPr lang="en-US" sz="2400" dirty="0"/>
              <a:t> models a </a:t>
            </a:r>
            <a:r>
              <a:rPr lang="en-US" sz="2400" b="1" dirty="0"/>
              <a:t>single process </a:t>
            </a:r>
            <a:r>
              <a:rPr lang="en-US" sz="2400" dirty="0"/>
              <a:t>(e.g., lithosphere flexure, linear diffusion, flow routing across terrain)</a:t>
            </a:r>
          </a:p>
          <a:p>
            <a:pPr marL="857250" lvl="1" indent="-457200"/>
            <a:r>
              <a:rPr lang="en-US" sz="2400" dirty="0"/>
              <a:t>Components have a </a:t>
            </a:r>
            <a:r>
              <a:rPr lang="en-US" sz="2400" b="1" dirty="0"/>
              <a:t>standard interface </a:t>
            </a:r>
            <a:r>
              <a:rPr lang="en-US" sz="2400" dirty="0"/>
              <a:t>and can be combined by writing a </a:t>
            </a:r>
            <a:r>
              <a:rPr lang="en-US" sz="2400" b="1" dirty="0"/>
              <a:t>short Python script </a:t>
            </a:r>
            <a:r>
              <a:rPr lang="en-US" sz="2400" dirty="0"/>
              <a:t>(model, driver)</a:t>
            </a:r>
          </a:p>
          <a:p>
            <a:pPr marL="857250" lvl="1" indent="-463550"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Initialized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using input grid and parameters</a:t>
            </a:r>
          </a:p>
          <a:p>
            <a:pPr marL="857250" lvl="1" indent="-463550"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Update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relevant </a:t>
            </a:r>
            <a:r>
              <a:rPr lang="en-US" sz="2400" b="1" dirty="0">
                <a:solidFill>
                  <a:srgbClr val="FF6600"/>
                </a:solidFill>
                <a:ea typeface="Calibri"/>
                <a:cs typeface="Calibri"/>
                <a:sym typeface="Calibri"/>
              </a:rPr>
              <a:t>‘fields’ 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 the grid</a:t>
            </a:r>
            <a:endParaRPr lang="en-US" sz="2400" dirty="0"/>
          </a:p>
          <a:p>
            <a:pPr marL="857250" lvl="1" indent="-457200"/>
            <a:r>
              <a:rPr lang="en-US" sz="2400" dirty="0"/>
              <a:t>Components also include analytical tools for analyzing landscapes (e.g. channel steepness, hillslope length, </a:t>
            </a:r>
            <a:r>
              <a:rPr lang="is-IS" sz="2400" dirty="0"/>
              <a:t>…)</a:t>
            </a:r>
          </a:p>
          <a:p>
            <a:pPr marL="857250" lvl="1" indent="-457200"/>
            <a:r>
              <a:rPr lang="is-IS" sz="2400" dirty="0"/>
              <a:t>Most components have a method “</a:t>
            </a:r>
            <a:r>
              <a:rPr lang="is-IS" sz="2400" b="1" i="1" dirty="0"/>
              <a:t>run_one_step”</a:t>
            </a:r>
            <a:r>
              <a:rPr lang="is-IS" sz="2400" dirty="0"/>
              <a:t> carries out the process.</a:t>
            </a:r>
            <a:endParaRPr lang="en-US" sz="2400" b="1" i="1" dirty="0"/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88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C84551-9BD9-6442-B997-329F56BB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73"/>
            <a:ext cx="12192000" cy="6657654"/>
          </a:xfrm>
          <a:prstGeom prst="rect">
            <a:avLst/>
          </a:prstGeom>
        </p:spPr>
      </p:pic>
      <p:pic>
        <p:nvPicPr>
          <p:cNvPr id="4" name="Shape 100" descr="LandlabBetas_07.jpg">
            <a:extLst>
              <a:ext uri="{FF2B5EF4-FFF2-40B4-BE49-F238E27FC236}">
                <a16:creationId xmlns:a16="http://schemas.microsoft.com/office/drawing/2014/main" id="{E1CE6A24-703F-6F4F-96E6-687D75F8B0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77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72413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Assumptions I make in every class I teach: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766" y="1061635"/>
            <a:ext cx="10913424" cy="489652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  If you have a question you will ask it.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  If you are uncomfortable you will tell me.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  If I ask you a question, you will try to answer, but if you cannot, it is fine to say “I pass”.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  You will treat me and your classmates with respect. We are all working towards the same goal of learning about modeling with </a:t>
            </a:r>
            <a:r>
              <a:rPr lang="en-US" sz="2400" dirty="0" err="1"/>
              <a:t>Landlab</a:t>
            </a:r>
            <a:r>
              <a:rPr lang="en-US" sz="2400" dirty="0"/>
              <a:t>. Leave bias outside the classroom </a:t>
            </a:r>
            <a:r>
              <a:rPr lang="en-US" sz="2400" i="1" dirty="0"/>
              <a:t>to the best of your ability</a:t>
            </a:r>
            <a:r>
              <a:rPr lang="en-US" sz="2400" dirty="0"/>
              <a:t>.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endParaRPr lang="en-US" sz="2400" dirty="0"/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  Similarly, </a:t>
            </a:r>
          </a:p>
          <a:p>
            <a:pPr lvl="1"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I will do my best to answer your questions.</a:t>
            </a:r>
          </a:p>
          <a:p>
            <a:pPr lvl="1"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I will treat you with respect and without bias </a:t>
            </a:r>
            <a:r>
              <a:rPr lang="en-US" sz="2400" i="1" dirty="0"/>
              <a:t>to the best of my ability</a:t>
            </a:r>
            <a:r>
              <a:rPr lang="en-US" sz="2400" dirty="0"/>
              <a:t>. 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228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70094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</a:t>
            </a:r>
            <a:r>
              <a:rPr lang="en-US" dirty="0" err="1"/>
              <a:t>Landlab</a:t>
            </a:r>
            <a:r>
              <a:rPr lang="en-US" dirty="0"/>
              <a:t> provides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766" y="953975"/>
            <a:ext cx="10913424" cy="514819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3.  Input, output, visualization</a:t>
            </a:r>
          </a:p>
          <a:p>
            <a:pPr marL="857250" lvl="1" indent="-457200"/>
            <a:r>
              <a:rPr lang="en-US" sz="2400" b="1" dirty="0"/>
              <a:t>Read model parameters </a:t>
            </a:r>
            <a:r>
              <a:rPr lang="en-US" sz="2400" dirty="0"/>
              <a:t>from a formatted text file (optional) </a:t>
            </a:r>
          </a:p>
          <a:p>
            <a:pPr marL="857250" lvl="1" indent="-457200"/>
            <a:r>
              <a:rPr lang="en-US" sz="2400" b="1" dirty="0"/>
              <a:t>Read in </a:t>
            </a:r>
            <a:r>
              <a:rPr lang="en-US" sz="2400" dirty="0"/>
              <a:t>digital terrain data (e.g., </a:t>
            </a:r>
            <a:r>
              <a:rPr lang="en-US" sz="2400" b="1" dirty="0"/>
              <a:t>DEM</a:t>
            </a:r>
            <a:r>
              <a:rPr lang="en-US" sz="2400" dirty="0"/>
              <a:t>s) </a:t>
            </a:r>
            <a:r>
              <a:rPr lang="en-US" sz="2400" dirty="0">
                <a:sym typeface="Wingdings"/>
              </a:rPr>
              <a:t> grid</a:t>
            </a:r>
            <a:endParaRPr lang="en-US" sz="2400" dirty="0"/>
          </a:p>
          <a:p>
            <a:pPr marL="857250" lvl="1" indent="-457200"/>
            <a:r>
              <a:rPr lang="en-US" sz="2400" b="1" dirty="0"/>
              <a:t>Write gridded output </a:t>
            </a:r>
            <a:r>
              <a:rPr lang="en-US" sz="2400" dirty="0"/>
              <a:t>to files (</a:t>
            </a:r>
            <a:r>
              <a:rPr lang="en-US" sz="2400" dirty="0" err="1"/>
              <a:t>netCDF</a:t>
            </a:r>
            <a:r>
              <a:rPr lang="en-US" sz="2400" dirty="0"/>
              <a:t> format)</a:t>
            </a:r>
          </a:p>
          <a:p>
            <a:pPr marL="857250" lvl="1" indent="-457200"/>
            <a:r>
              <a:rPr lang="en-US" sz="2400" b="1" dirty="0"/>
              <a:t>Plot</a:t>
            </a:r>
            <a:r>
              <a:rPr lang="en-US" sz="2400" dirty="0"/>
              <a:t> data using </a:t>
            </a:r>
            <a:r>
              <a:rPr lang="en-US" sz="2400" dirty="0" err="1"/>
              <a:t>Matplotlib</a:t>
            </a:r>
            <a:r>
              <a:rPr lang="en-US" sz="2400" dirty="0"/>
              <a:t> graphics library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524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70094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</a:t>
            </a:r>
            <a:r>
              <a:rPr lang="en-US" dirty="0" err="1"/>
              <a:t>Landlab</a:t>
            </a:r>
            <a:r>
              <a:rPr lang="en-US" dirty="0"/>
              <a:t> provides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766" y="953975"/>
            <a:ext cx="10913424" cy="514819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4.  Support for cellular-automaton modeling</a:t>
            </a:r>
          </a:p>
          <a:p>
            <a:pPr marL="857250" lvl="1" indent="-457200"/>
            <a:r>
              <a:rPr lang="en-US" sz="2400" dirty="0" err="1"/>
              <a:t>CellLab</a:t>
            </a:r>
            <a:r>
              <a:rPr lang="en-US" sz="2400" dirty="0"/>
              <a:t>-CTS: Continuous-time stochastic CA model “engine”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transition_examp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6" y="2338859"/>
            <a:ext cx="5171640" cy="6458854"/>
          </a:xfrm>
          <a:prstGeom prst="rect">
            <a:avLst/>
          </a:prstGeom>
        </p:spPr>
      </p:pic>
      <p:pic>
        <p:nvPicPr>
          <p:cNvPr id="9" name="silo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10707" y="2236026"/>
            <a:ext cx="3254428" cy="24408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91695" y="2227776"/>
            <a:ext cx="232833" cy="2607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200562" y="2094594"/>
            <a:ext cx="232833" cy="2607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357628" y="5588826"/>
            <a:ext cx="529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(Tucker et al., 2016 </a:t>
            </a:r>
            <a:r>
              <a:rPr lang="en-US" dirty="0" err="1"/>
              <a:t>Geoscientific</a:t>
            </a:r>
            <a:r>
              <a:rPr lang="en-US" dirty="0"/>
              <a:t> Model Development)</a:t>
            </a:r>
          </a:p>
        </p:txBody>
      </p:sp>
    </p:spTree>
    <p:extLst>
      <p:ext uri="{BB962C8B-B14F-4D97-AF65-F5344CB8AC3E}">
        <p14:creationId xmlns:p14="http://schemas.microsoft.com/office/powerpoint/2010/main" val="193863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70094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you create a </a:t>
            </a:r>
            <a:r>
              <a:rPr lang="en-US" dirty="0" err="1"/>
              <a:t>Landlab</a:t>
            </a:r>
            <a:r>
              <a:rPr lang="en-US" dirty="0"/>
              <a:t> model?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766" y="1117600"/>
            <a:ext cx="10913424" cy="498456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v"/>
            </a:pPr>
            <a:r>
              <a:rPr lang="en-US" sz="2600" dirty="0"/>
              <a:t> Your </a:t>
            </a:r>
            <a:r>
              <a:rPr lang="en-US" sz="2600" b="1" dirty="0"/>
              <a:t>unique</a:t>
            </a:r>
            <a:r>
              <a:rPr lang="en-US" sz="2600" dirty="0"/>
              <a:t> creation.</a:t>
            </a:r>
          </a:p>
          <a:p>
            <a:pPr>
              <a:buFont typeface="Wingdings" charset="2"/>
              <a:buChar char="v"/>
            </a:pPr>
            <a:r>
              <a:rPr lang="en-US" sz="2600" dirty="0"/>
              <a:t> </a:t>
            </a:r>
            <a:r>
              <a:rPr lang="en-US" sz="2600" b="1" i="1" dirty="0"/>
              <a:t>Usually</a:t>
            </a:r>
            <a:r>
              <a:rPr lang="en-US" sz="2600" dirty="0"/>
              <a:t> a model will:</a:t>
            </a:r>
          </a:p>
          <a:p>
            <a:pPr lvl="1">
              <a:buFont typeface="Wingdings" charset="2"/>
              <a:buChar char="v"/>
            </a:pPr>
            <a:r>
              <a:rPr lang="en-US" sz="2600" dirty="0"/>
              <a:t> Operate on a </a:t>
            </a:r>
            <a:r>
              <a:rPr lang="en-US" sz="2600" b="1" dirty="0"/>
              <a:t>grid</a:t>
            </a:r>
            <a:r>
              <a:rPr lang="en-US" sz="2600" dirty="0"/>
              <a:t>; </a:t>
            </a:r>
          </a:p>
          <a:p>
            <a:pPr lvl="1">
              <a:buFont typeface="Wingdings" charset="2"/>
              <a:buChar char="v"/>
            </a:pPr>
            <a:r>
              <a:rPr lang="en-US" sz="2600" dirty="0"/>
              <a:t> </a:t>
            </a:r>
            <a:r>
              <a:rPr lang="en-US" sz="2600" b="1" dirty="0"/>
              <a:t>Create data</a:t>
            </a:r>
            <a:r>
              <a:rPr lang="en-US" sz="2600" dirty="0"/>
              <a:t>; </a:t>
            </a:r>
          </a:p>
          <a:p>
            <a:pPr lvl="1">
              <a:buFont typeface="Wingdings" charset="2"/>
              <a:buChar char="v"/>
            </a:pPr>
            <a:r>
              <a:rPr lang="en-US" sz="2600" dirty="0"/>
              <a:t> Use components to </a:t>
            </a:r>
            <a:r>
              <a:rPr lang="en-US" sz="2600" b="1" dirty="0"/>
              <a:t>update data values through time</a:t>
            </a:r>
            <a:r>
              <a:rPr lang="en-US" sz="2600" dirty="0"/>
              <a:t>;  </a:t>
            </a:r>
          </a:p>
          <a:p>
            <a:pPr lvl="1">
              <a:buFont typeface="Wingdings" charset="2"/>
              <a:buChar char="v"/>
            </a:pPr>
            <a:r>
              <a:rPr lang="en-US" sz="2600" dirty="0"/>
              <a:t> </a:t>
            </a:r>
            <a:r>
              <a:rPr lang="en-US" sz="2600" b="1" dirty="0"/>
              <a:t>Visualize data</a:t>
            </a:r>
            <a:r>
              <a:rPr lang="en-US" sz="2600" dirty="0"/>
              <a:t>. </a:t>
            </a:r>
          </a:p>
          <a:p>
            <a:pPr>
              <a:buFont typeface="Wingdings" charset="2"/>
              <a:buChar char="v"/>
            </a:pPr>
            <a:r>
              <a:rPr lang="en-US" sz="2600" dirty="0"/>
              <a:t> but it </a:t>
            </a:r>
            <a:r>
              <a:rPr lang="en-US" sz="2600" b="1" dirty="0"/>
              <a:t>does not have to do </a:t>
            </a:r>
            <a:r>
              <a:rPr lang="en-US" sz="2600" b="1" i="1" dirty="0"/>
              <a:t>all</a:t>
            </a:r>
            <a:r>
              <a:rPr lang="en-US" sz="2600" dirty="0"/>
              <a:t> </a:t>
            </a:r>
            <a:r>
              <a:rPr lang="en-US" sz="2600" b="1" dirty="0"/>
              <a:t>of these things</a:t>
            </a:r>
            <a:r>
              <a:rPr lang="en-US" sz="2600" dirty="0"/>
              <a:t>.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701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74"/>
          <p:cNvPicPr preferRelativeResize="0"/>
          <p:nvPr/>
        </p:nvPicPr>
        <p:blipFill rotWithShape="1">
          <a:blip r:embed="rId4">
            <a:alphaModFix/>
          </a:blip>
          <a:srcRect t="-1860" b="-5581"/>
          <a:stretch/>
        </p:blipFill>
        <p:spPr>
          <a:xfrm>
            <a:off x="1799772" y="0"/>
            <a:ext cx="9144000" cy="6802016"/>
          </a:xfrm>
          <a:prstGeom prst="rect">
            <a:avLst/>
          </a:prstGeom>
          <a:solidFill>
            <a:srgbClr val="DDD9C3"/>
          </a:solidFill>
          <a:ln w="38100" cap="flat" cmpd="sng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095429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7009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Example single component diffusion model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127172" y="4735753"/>
            <a:ext cx="278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Hobley</a:t>
            </a:r>
            <a:r>
              <a:rPr lang="en-US" dirty="0"/>
              <a:t> et al., 2017, ESURF)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00" y="4474348"/>
            <a:ext cx="3022600" cy="2316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00" y="1111436"/>
            <a:ext cx="7560770" cy="32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03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70094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Diffusion Equation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3766" y="963801"/>
            <a:ext cx="10913424" cy="497005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charset="0"/>
              <a:buChar char="•"/>
            </a:pPr>
            <a:endParaRPr lang="en-US" sz="2400" dirty="0"/>
          </a:p>
          <a:p>
            <a:pPr>
              <a:spcBef>
                <a:spcPts val="600"/>
              </a:spcBef>
              <a:buFont typeface="Arial" charset="0"/>
              <a:buChar char="•"/>
            </a:pPr>
            <a:endParaRPr lang="en-US" sz="2400" dirty="0"/>
          </a:p>
          <a:p>
            <a:pPr>
              <a:spcBef>
                <a:spcPts val="600"/>
              </a:spcBef>
              <a:buFont typeface="Arial" charset="0"/>
              <a:buChar char="•"/>
            </a:pPr>
            <a:endParaRPr lang="en-US" sz="2400" dirty="0"/>
          </a:p>
          <a:p>
            <a:pPr>
              <a:spcBef>
                <a:spcPts val="600"/>
              </a:spcBef>
              <a:buFont typeface="Arial" charset="0"/>
              <a:buChar char="•"/>
            </a:pPr>
            <a:endParaRPr lang="en-US" sz="2400" dirty="0"/>
          </a:p>
          <a:p>
            <a:pPr>
              <a:spcBef>
                <a:spcPts val="600"/>
              </a:spcBef>
              <a:buFont typeface="Arial" charset="0"/>
              <a:buChar char="•"/>
            </a:pPr>
            <a:endParaRPr lang="en-US" sz="2400" dirty="0"/>
          </a:p>
          <a:p>
            <a:pPr>
              <a:spcBef>
                <a:spcPts val="600"/>
              </a:spcBef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49229" y="3208613"/>
                <a:ext cx="3317308" cy="7012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is-IS" sz="240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29" y="3208613"/>
                <a:ext cx="3317308" cy="7012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9229" y="1346953"/>
                <a:ext cx="33173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is-IS" sz="240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29" y="1346953"/>
                <a:ext cx="331730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11017" y="1324572"/>
                <a:ext cx="4037085" cy="258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elevation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>
                    <a:latin typeface="Cambria Math" charset="0"/>
                    <a:ea typeface="Cambria Math" charset="0"/>
                    <a:cs typeface="Cambria Math" charset="0"/>
                  </a:rPr>
                  <a:t> = time</a:t>
                </a:r>
              </a:p>
              <a:p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U</a:t>
                </a:r>
                <a:r>
                  <a:rPr lang="en-US" sz="2400" dirty="0">
                    <a:latin typeface="Cambria Math" charset="0"/>
                    <a:ea typeface="Cambria Math" charset="0"/>
                    <a:cs typeface="Cambria Math" charset="0"/>
                  </a:rPr>
                  <a:t> = rock uplift</a:t>
                </a:r>
              </a:p>
              <a:p>
                <a:r>
                  <a:rPr lang="en-US" sz="2400" i="1" dirty="0" err="1">
                    <a:latin typeface="Cambria Math" charset="0"/>
                    <a:ea typeface="Cambria Math" charset="0"/>
                    <a:cs typeface="Cambria Math" charset="0"/>
                  </a:rPr>
                  <a:t>q</a:t>
                </a:r>
                <a:r>
                  <a:rPr lang="en-US" sz="2400" i="1" baseline="-25000" dirty="0" err="1">
                    <a:latin typeface="Cambria Math" charset="0"/>
                    <a:ea typeface="Cambria Math" charset="0"/>
                    <a:cs typeface="Cambria Math" charset="0"/>
                  </a:rPr>
                  <a:t>s</a:t>
                </a:r>
                <a:r>
                  <a:rPr lang="en-US" sz="2400" dirty="0">
                    <a:latin typeface="Cambria Math" charset="0"/>
                    <a:ea typeface="Cambria Math" charset="0"/>
                    <a:cs typeface="Cambria Math" charset="0"/>
                  </a:rPr>
                  <a:t> = sediment transport rate</a:t>
                </a:r>
              </a:p>
              <a:p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>
                    <a:latin typeface="Cambria Math" charset="0"/>
                    <a:ea typeface="Cambria Math" charset="0"/>
                    <a:cs typeface="Cambria Math" charset="0"/>
                  </a:rPr>
                  <a:t> = distance downslope</a:t>
                </a:r>
              </a:p>
              <a:p>
                <a:r>
                  <a:rPr lang="en-US" sz="2400" i="1" dirty="0" err="1">
                    <a:latin typeface="Cambria Math" charset="0"/>
                    <a:ea typeface="Cambria Math" charset="0"/>
                    <a:cs typeface="Cambria Math" charset="0"/>
                  </a:rPr>
                  <a:t>K</a:t>
                </a:r>
                <a:r>
                  <a:rPr lang="en-US" sz="2400" i="1" baseline="-25000" dirty="0" err="1">
                    <a:latin typeface="Cambria Math" charset="0"/>
                    <a:ea typeface="Cambria Math" charset="0"/>
                    <a:cs typeface="Cambria Math" charset="0"/>
                  </a:rPr>
                  <a:t>d</a:t>
                </a:r>
                <a:r>
                  <a:rPr lang="en-US" sz="2400" baseline="-250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sz="2400" dirty="0">
                    <a:latin typeface="Cambria Math" charset="0"/>
                    <a:ea typeface="Cambria Math" charset="0"/>
                    <a:cs typeface="Cambria Math" charset="0"/>
                  </a:rPr>
                  <a:t>= linear diffusivity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017" y="1324572"/>
                <a:ext cx="4037085" cy="2585323"/>
              </a:xfrm>
              <a:prstGeom prst="rect">
                <a:avLst/>
              </a:prstGeom>
              <a:blipFill rotWithShape="0">
                <a:blip r:embed="rId5"/>
                <a:stretch>
                  <a:fillRect l="-4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9229" y="2134799"/>
                <a:ext cx="3317308" cy="723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is-IS" sz="240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29" y="2134799"/>
                <a:ext cx="3317308" cy="7233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918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729134" y="2982768"/>
            <a:ext cx="232833" cy="2607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72200" y="6488668"/>
            <a:ext cx="278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Hobley</a:t>
            </a:r>
            <a:r>
              <a:rPr lang="en-US" dirty="0"/>
              <a:t> et al., 2017, ESURF)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00" y="4474348"/>
            <a:ext cx="3022600" cy="2316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30" y="1242139"/>
            <a:ext cx="7560770" cy="3215276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1676400" y="1828800"/>
            <a:ext cx="5867400" cy="838200"/>
          </a:xfrm>
          <a:prstGeom prst="fram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 cmpd="dbl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       Single component diffusion model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1828800"/>
            <a:ext cx="1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Import Statements</a:t>
            </a:r>
          </a:p>
        </p:txBody>
      </p:sp>
    </p:spTree>
    <p:extLst>
      <p:ext uri="{BB962C8B-B14F-4D97-AF65-F5344CB8AC3E}">
        <p14:creationId xmlns:p14="http://schemas.microsoft.com/office/powerpoint/2010/main" val="566918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8729134" y="2982768"/>
            <a:ext cx="232833" cy="2607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2200" y="6488668"/>
            <a:ext cx="278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Hobley</a:t>
            </a:r>
            <a:r>
              <a:rPr lang="en-US" dirty="0"/>
              <a:t> et al., 2017, ESURF)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00" y="4474348"/>
            <a:ext cx="3022600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30" y="1242139"/>
            <a:ext cx="7560770" cy="3215276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1698066" y="2438400"/>
            <a:ext cx="5867400" cy="609600"/>
          </a:xfrm>
          <a:prstGeom prst="fram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 cmpd="dbl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       Single component diffusion model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122230" y="2057400"/>
            <a:ext cx="143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Instantiate model grid; </a:t>
            </a:r>
            <a:r>
              <a:rPr lang="en-US" b="1">
                <a:solidFill>
                  <a:srgbClr val="7030A0"/>
                </a:solidFill>
              </a:rPr>
              <a:t>Add data/create field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48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729134" y="2982768"/>
            <a:ext cx="232833" cy="2607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72200" y="6488668"/>
            <a:ext cx="278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Hobley</a:t>
            </a:r>
            <a:r>
              <a:rPr lang="en-US" dirty="0"/>
              <a:t> et al., 2017, ESURF)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00" y="4474348"/>
            <a:ext cx="3022600" cy="2316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30" y="1242139"/>
            <a:ext cx="7560770" cy="3215276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1698066" y="2849777"/>
            <a:ext cx="5867400" cy="599114"/>
          </a:xfrm>
          <a:prstGeom prst="fram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 cmpd="dbl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       Single component diffusion model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05833" y="2438400"/>
            <a:ext cx="143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Initialize parameter</a:t>
            </a:r>
            <a:r>
              <a:rPr lang="en-US" b="1" dirty="0">
                <a:solidFill>
                  <a:srgbClr val="7030A0"/>
                </a:solidFill>
              </a:rPr>
              <a:t>;</a:t>
            </a:r>
          </a:p>
          <a:p>
            <a:r>
              <a:rPr lang="en-US" b="1" dirty="0">
                <a:solidFill>
                  <a:srgbClr val="7030A0"/>
                </a:solidFill>
              </a:rPr>
              <a:t>Instantiate diffusion object</a:t>
            </a:r>
          </a:p>
        </p:txBody>
      </p:sp>
    </p:spTree>
    <p:extLst>
      <p:ext uri="{BB962C8B-B14F-4D97-AF65-F5344CB8AC3E}">
        <p14:creationId xmlns:p14="http://schemas.microsoft.com/office/powerpoint/2010/main" val="1956275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729134" y="2982768"/>
            <a:ext cx="232833" cy="2607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72200" y="6488668"/>
            <a:ext cx="278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Hobley</a:t>
            </a:r>
            <a:r>
              <a:rPr lang="en-US" dirty="0"/>
              <a:t> et al., 2017, ESURF)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00" y="4474348"/>
            <a:ext cx="3022600" cy="2316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30" y="1242139"/>
            <a:ext cx="7560770" cy="3215276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1676900" y="3212466"/>
            <a:ext cx="5867400" cy="902334"/>
          </a:xfrm>
          <a:prstGeom prst="fram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 cmpd="dbl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       Single component diffusion model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200510" y="3267670"/>
            <a:ext cx="143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Time loop;</a:t>
            </a:r>
          </a:p>
          <a:p>
            <a:r>
              <a:rPr lang="en-US" b="1" dirty="0">
                <a:solidFill>
                  <a:srgbClr val="7030A0"/>
                </a:solidFill>
              </a:rPr>
              <a:t>Do the calculations!</a:t>
            </a:r>
          </a:p>
        </p:txBody>
      </p:sp>
    </p:spTree>
    <p:extLst>
      <p:ext uri="{BB962C8B-B14F-4D97-AF65-F5344CB8AC3E}">
        <p14:creationId xmlns:p14="http://schemas.microsoft.com/office/powerpoint/2010/main" val="1148012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3766" y="262852"/>
            <a:ext cx="10058400" cy="100957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for clinic: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8">
            <a:extLst>
              <a:ext uri="{FF2B5EF4-FFF2-40B4-BE49-F238E27FC236}">
                <a16:creationId xmlns:a16="http://schemas.microsoft.com/office/drawing/2014/main" id="{04A5F39E-2F2A-2A4A-A820-2F5682861DEB}"/>
              </a:ext>
            </a:extLst>
          </p:cNvPr>
          <p:cNvSpPr txBox="1"/>
          <p:nvPr/>
        </p:nvSpPr>
        <p:spPr>
          <a:xfrm>
            <a:off x="474614" y="963664"/>
            <a:ext cx="8458200" cy="49306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Introduction to </a:t>
            </a:r>
            <a:r>
              <a:rPr lang="en-US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Landlab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4"/>
              </a:rPr>
              <a:t>http://landlab.github.io/#/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lvl="1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Other important websites coming.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endParaRPr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Running </a:t>
            </a:r>
            <a:r>
              <a:rPr lang="en-US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Landlab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on CSDMS </a:t>
            </a:r>
            <a:r>
              <a:rPr lang="en-US" sz="2400" dirty="0" err="1"/>
              <a:t>JupyterHub</a:t>
            </a: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1593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729134" y="2982768"/>
            <a:ext cx="232833" cy="2607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72200" y="6488668"/>
            <a:ext cx="278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Hobley</a:t>
            </a:r>
            <a:r>
              <a:rPr lang="en-US" dirty="0"/>
              <a:t> et al., 2017, ESURF)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00" y="4474348"/>
            <a:ext cx="3022600" cy="2316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30" y="1242139"/>
            <a:ext cx="7560770" cy="3215276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1698066" y="3835535"/>
            <a:ext cx="7420534" cy="638813"/>
          </a:xfrm>
          <a:prstGeom prst="frame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 cmpd="dbl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       Single component diffusion model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3849469"/>
            <a:ext cx="1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Visualize data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019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49229" y="274638"/>
            <a:ext cx="9602657" cy="7305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Every model is some variant of the previous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9229" y="1005158"/>
            <a:ext cx="10621187" cy="23117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600" dirty="0"/>
              <a:t> Can be on the </a:t>
            </a:r>
            <a:r>
              <a:rPr lang="en-US" sz="2600" b="1" dirty="0"/>
              <a:t>command line </a:t>
            </a:r>
            <a:r>
              <a:rPr lang="en-US" sz="2600" dirty="0"/>
              <a:t>(as last example).</a:t>
            </a:r>
          </a:p>
          <a:p>
            <a:pPr>
              <a:buFont typeface="Arial" charset="0"/>
              <a:buChar char="•"/>
            </a:pPr>
            <a:r>
              <a:rPr lang="en-US" sz="2600" dirty="0"/>
              <a:t> Can be a </a:t>
            </a:r>
            <a:r>
              <a:rPr lang="en-US" sz="2600" b="1" dirty="0"/>
              <a:t>Python (.</a:t>
            </a:r>
            <a:r>
              <a:rPr lang="en-US" sz="2600" b="1" dirty="0" err="1"/>
              <a:t>py</a:t>
            </a:r>
            <a:r>
              <a:rPr lang="en-US" sz="2600" b="1" dirty="0"/>
              <a:t>) file </a:t>
            </a:r>
            <a:r>
              <a:rPr lang="en-US" sz="2600" dirty="0"/>
              <a:t>that is run from the command line.</a:t>
            </a:r>
          </a:p>
          <a:p>
            <a:pPr>
              <a:buFont typeface="Arial" charset="0"/>
              <a:buChar char="•"/>
            </a:pPr>
            <a:r>
              <a:rPr lang="en-US" sz="2600" dirty="0"/>
              <a:t> Can be an </a:t>
            </a:r>
            <a:r>
              <a:rPr lang="en-US" sz="2600" b="1"/>
              <a:t>Jupyter</a:t>
            </a:r>
            <a:r>
              <a:rPr lang="en-US" sz="2600" b="1" dirty="0"/>
              <a:t> Notebook (.</a:t>
            </a:r>
            <a:r>
              <a:rPr lang="en-US" sz="2600" b="1" dirty="0" err="1"/>
              <a:t>ipynb</a:t>
            </a:r>
            <a:r>
              <a:rPr lang="en-US" sz="2600" b="1" dirty="0"/>
              <a:t>)</a:t>
            </a:r>
            <a:r>
              <a:rPr lang="en-US" sz="2600" dirty="0"/>
              <a:t>, which is great for teaching and learning.</a:t>
            </a:r>
          </a:p>
        </p:txBody>
      </p:sp>
    </p:spTree>
    <p:extLst>
      <p:ext uri="{BB962C8B-B14F-4D97-AF65-F5344CB8AC3E}">
        <p14:creationId xmlns:p14="http://schemas.microsoft.com/office/powerpoint/2010/main" val="1795835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49229" y="274638"/>
            <a:ext cx="9602657" cy="7305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Run some more models on CSDMS </a:t>
            </a:r>
            <a:r>
              <a:rPr lang="en-US" sz="3600" dirty="0" err="1"/>
              <a:t>JypterHub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9229" y="1005158"/>
            <a:ext cx="10621187" cy="331583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600" dirty="0"/>
              <a:t> Overland Flow</a:t>
            </a:r>
          </a:p>
          <a:p>
            <a:pPr>
              <a:buFont typeface="Arial" charset="0"/>
              <a:buChar char="•"/>
            </a:pPr>
            <a:r>
              <a:rPr lang="en-US" sz="2600" dirty="0"/>
              <a:t> Simple Landscape Evolution Model</a:t>
            </a:r>
          </a:p>
          <a:p>
            <a:pPr>
              <a:buFont typeface="Arial" charset="0"/>
              <a:buChar char="•"/>
            </a:pPr>
            <a:r>
              <a:rPr lang="en-US" sz="2600" dirty="0"/>
              <a:t> Landscape and life evolution</a:t>
            </a:r>
          </a:p>
          <a:p>
            <a:pPr>
              <a:buFont typeface="Arial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3183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70094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Lots of modeling approaches out there...</a:t>
            </a:r>
          </a:p>
        </p:txBody>
      </p:sp>
      <p:pic>
        <p:nvPicPr>
          <p:cNvPr id="4" name="Picture 3" descr="model_picture_galle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45" y="1581324"/>
            <a:ext cx="6667500" cy="40282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2438" y="1156242"/>
            <a:ext cx="16104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CATCHMENT HYDROLOGY</a:t>
            </a:r>
          </a:p>
          <a:p>
            <a:pPr algn="ctr"/>
            <a:r>
              <a:rPr lang="en-US" sz="1050" dirty="0"/>
              <a:t>(</a:t>
            </a:r>
            <a:r>
              <a:rPr lang="en-US" sz="1050" dirty="0" err="1"/>
              <a:t>Ivanov</a:t>
            </a:r>
            <a:r>
              <a:rPr lang="en-US" sz="1050" dirty="0"/>
              <a:t> et al., 2004)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40494" y="1176512"/>
            <a:ext cx="16850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SOIL EROSION</a:t>
            </a:r>
          </a:p>
          <a:p>
            <a:pPr algn="ctr"/>
            <a:r>
              <a:rPr lang="en-US" sz="1050" dirty="0"/>
              <a:t>(</a:t>
            </a:r>
            <a:r>
              <a:rPr lang="en-US" sz="1050" dirty="0" err="1"/>
              <a:t>Mitas</a:t>
            </a:r>
            <a:r>
              <a:rPr lang="en-US" sz="1050" dirty="0"/>
              <a:t> and </a:t>
            </a:r>
            <a:r>
              <a:rPr lang="en-US" sz="1050" dirty="0" err="1"/>
              <a:t>Mitasova</a:t>
            </a:r>
            <a:r>
              <a:rPr lang="en-US" sz="1050" dirty="0"/>
              <a:t>, 1998)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54353" y="1156242"/>
            <a:ext cx="12928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GLACIER DYNAMICS</a:t>
            </a:r>
          </a:p>
          <a:p>
            <a:pPr algn="ctr"/>
            <a:r>
              <a:rPr lang="en-US" sz="1050" dirty="0"/>
              <a:t>(Kessler et al., 2006)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5728" y="5609605"/>
            <a:ext cx="17039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LANDSCAPE EVOLUTION</a:t>
            </a:r>
          </a:p>
          <a:p>
            <a:pPr algn="ctr"/>
            <a:r>
              <a:rPr lang="en-US" sz="1050" dirty="0"/>
              <a:t>(Tucker and Hancock, 2010)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14522" y="5626641"/>
            <a:ext cx="24116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IMPACT CRATERING AND DEGRADATION</a:t>
            </a:r>
          </a:p>
          <a:p>
            <a:pPr algn="ctr"/>
            <a:r>
              <a:rPr lang="en-US" sz="1050" dirty="0"/>
              <a:t>(Howard, 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68372" y="5620290"/>
            <a:ext cx="13271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LAVA FLOWS</a:t>
            </a:r>
          </a:p>
          <a:p>
            <a:pPr algn="ctr"/>
            <a:r>
              <a:rPr lang="en-US" sz="1050" dirty="0"/>
              <a:t>(</a:t>
            </a:r>
            <a:r>
              <a:rPr lang="en-US" sz="1050" dirty="0" err="1"/>
              <a:t>Kelfoun</a:t>
            </a:r>
            <a:r>
              <a:rPr lang="en-US" sz="1050" dirty="0"/>
              <a:t> et al., 2009)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6687" y="2576945"/>
            <a:ext cx="6056415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b="1" dirty="0"/>
              <a:t>DO WE REALLY NEED ANOTHER MODEL???</a:t>
            </a:r>
          </a:p>
        </p:txBody>
      </p:sp>
      <p:pic>
        <p:nvPicPr>
          <p:cNvPr id="12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8124669" y="1176512"/>
            <a:ext cx="382249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Challenges with many academic models: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built to answer a specific research question and not easily adaptable.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poorly documented.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not tested.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platform dependent.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not open source.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70094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Landlab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97280" y="1133856"/>
            <a:ext cx="10058400" cy="482430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charset="0"/>
              <a:buChar char="o"/>
            </a:pPr>
            <a:r>
              <a:rPr lang="en-US" sz="2800" dirty="0"/>
              <a:t> A toolkit for building models of processes that happen on the earth surface – e.g. overland flow, bedrock river incision, growth and death of vegetation.</a:t>
            </a:r>
          </a:p>
          <a:p>
            <a:pPr>
              <a:buFont typeface="Courier New" charset="0"/>
              <a:buChar char="o"/>
            </a:pPr>
            <a:r>
              <a:rPr lang="en-US" sz="2800" dirty="0"/>
              <a:t> Not a landscape evolution model (LEM), but you can build LEMs with </a:t>
            </a:r>
            <a:r>
              <a:rPr lang="en-US" sz="2800" dirty="0" err="1"/>
              <a:t>Landlab</a:t>
            </a:r>
            <a:r>
              <a:rPr lang="en-US" sz="2800" dirty="0"/>
              <a:t> if you want to.</a:t>
            </a:r>
          </a:p>
          <a:p>
            <a:pPr>
              <a:buFont typeface="Courier New" charset="0"/>
              <a:buChar char="o"/>
            </a:pPr>
            <a:r>
              <a:rPr lang="en-US" sz="2800" dirty="0"/>
              <a:t> Open source.</a:t>
            </a:r>
          </a:p>
          <a:p>
            <a:pPr>
              <a:buFont typeface="Courier New" charset="0"/>
              <a:buChar char="o"/>
            </a:pPr>
            <a:r>
              <a:rPr lang="en-US" sz="2800" dirty="0"/>
              <a:t> </a:t>
            </a:r>
            <a:r>
              <a:rPr lang="en-US" sz="2800" b="1" dirty="0"/>
              <a:t>A Python library</a:t>
            </a:r>
            <a:r>
              <a:rPr lang="en-US" sz="2800" dirty="0"/>
              <a:t>.</a:t>
            </a:r>
          </a:p>
          <a:p>
            <a:pPr>
              <a:buFont typeface="Courier New" charset="0"/>
              <a:buChar char="o"/>
            </a:pPr>
            <a:r>
              <a:rPr lang="en-US" sz="2800" dirty="0"/>
              <a:t> Anyone can contribute to the library (following some basic rules).</a:t>
            </a:r>
          </a:p>
          <a:p>
            <a:pPr>
              <a:buFont typeface="Courier New" charset="0"/>
              <a:buChar char="o"/>
            </a:pPr>
            <a:r>
              <a:rPr lang="en-US" sz="2800" dirty="0"/>
              <a:t> Continuously tested. 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40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10" y="1379292"/>
            <a:ext cx="6464300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71432" y="5773492"/>
            <a:ext cx="278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Hobley</a:t>
            </a:r>
            <a:r>
              <a:rPr lang="en-US" dirty="0"/>
              <a:t> et al., 2017, ESURF)</a:t>
            </a:r>
          </a:p>
        </p:txBody>
      </p:sp>
      <p:pic>
        <p:nvPicPr>
          <p:cNvPr id="4" name="Shape 100" descr="LandlabBetas_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97280" y="286603"/>
            <a:ext cx="10058400" cy="70094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Landlab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867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70094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Landlab</a:t>
            </a:r>
            <a:r>
              <a:rPr lang="en-US" dirty="0"/>
              <a:t> is also: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97280" y="1133856"/>
            <a:ext cx="10058400" cy="482430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charset="0"/>
              <a:buChar char="o"/>
            </a:pPr>
            <a:r>
              <a:rPr lang="en-US" sz="2800" dirty="0"/>
              <a:t>Extensively documented.</a:t>
            </a:r>
          </a:p>
          <a:p>
            <a:pPr>
              <a:buFont typeface="Courier New" charset="0"/>
              <a:buChar char="o"/>
            </a:pPr>
            <a:r>
              <a:rPr lang="en-US" sz="2800" dirty="0"/>
              <a:t> Has supporting materials such as:</a:t>
            </a:r>
          </a:p>
          <a:p>
            <a:pPr lvl="1">
              <a:buFont typeface="Courier New" charset="0"/>
              <a:buChar char="o"/>
            </a:pPr>
            <a:r>
              <a:rPr lang="en-US" sz="2600" dirty="0"/>
              <a:t> Tutorials for learning </a:t>
            </a:r>
            <a:r>
              <a:rPr lang="en-US" sz="2600" dirty="0" err="1"/>
              <a:t>Landlab</a:t>
            </a:r>
            <a:r>
              <a:rPr lang="en-US" sz="2600" dirty="0"/>
              <a:t>.</a:t>
            </a:r>
          </a:p>
          <a:p>
            <a:pPr lvl="1">
              <a:buFont typeface="Courier New" charset="0"/>
              <a:buChar char="o"/>
            </a:pPr>
            <a:r>
              <a:rPr lang="en-US" sz="2600" dirty="0"/>
              <a:t> Teaching materials for learning concepts in geomorphology and hydrology.</a:t>
            </a:r>
          </a:p>
          <a:p>
            <a:pPr>
              <a:buFont typeface="Courier New" charset="0"/>
              <a:buChar char="o"/>
            </a:pPr>
            <a:r>
              <a:rPr lang="en-US" sz="2800" dirty="0"/>
              <a:t> An issues page where you can search for answers and post questions.</a:t>
            </a:r>
          </a:p>
          <a:p>
            <a:pPr>
              <a:buFont typeface="Courier New" charset="0"/>
              <a:buChar char="o"/>
            </a:pPr>
            <a:r>
              <a:rPr lang="en-US" sz="2800" dirty="0"/>
              <a:t> A community of users, including </a:t>
            </a:r>
            <a:r>
              <a:rPr lang="en-US" sz="2800" b="1" dirty="0">
                <a:solidFill>
                  <a:srgbClr val="00B050"/>
                </a:solidFill>
              </a:rPr>
              <a:t>YOU</a:t>
            </a:r>
            <a:r>
              <a:rPr lang="en-US" sz="2800" dirty="0"/>
              <a:t>.</a:t>
            </a:r>
          </a:p>
        </p:txBody>
      </p:sp>
      <p:pic>
        <p:nvPicPr>
          <p:cNvPr id="6" name="Shape 100" descr="LandlabBetas_0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58158"/>
            <a:ext cx="949229" cy="1009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7649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9492</TotalTime>
  <Words>2163</Words>
  <Application>Microsoft Macintosh PowerPoint</Application>
  <PresentationFormat>Widescreen</PresentationFormat>
  <Paragraphs>257</Paragraphs>
  <Slides>52</Slides>
  <Notes>8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Gasparini, Nicole M</dc:creator>
  <cp:lastModifiedBy>Gasparini, Nicole M</cp:lastModifiedBy>
  <cp:revision>181</cp:revision>
  <dcterms:created xsi:type="dcterms:W3CDTF">2018-07-16T21:59:34Z</dcterms:created>
  <dcterms:modified xsi:type="dcterms:W3CDTF">2020-09-10T19:37:11Z</dcterms:modified>
</cp:coreProperties>
</file>